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7" r:id="rId4"/>
    <p:sldId id="260" r:id="rId5"/>
    <p:sldId id="261" r:id="rId6"/>
    <p:sldId id="259" r:id="rId7"/>
    <p:sldId id="262" r:id="rId8"/>
    <p:sldId id="263" r:id="rId9"/>
  </p:sldIdLst>
  <p:sldSz cx="12192000" cy="6858000"/>
  <p:notesSz cx="6805613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450ED1-F825-4822-BBFA-B52A702ED863}" type="datetimeFigureOut">
              <a:rPr lang="ko-KR" altLang="en-US" smtClean="0"/>
              <a:t>2018-04-12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1063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562" y="4783307"/>
            <a:ext cx="544449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099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4939" y="9440647"/>
            <a:ext cx="2949099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340AFC-E043-4162-B2A8-2F3F5C6DCE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8529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340AFC-E043-4162-B2A8-2F3F5C6DCE74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1234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base" latinLnBrk="1"/>
            <a:endParaRPr lang="ko-KR" altLang="en-US" dirty="0"/>
          </a:p>
          <a:p>
            <a:pPr fontAlgn="base" latinLnBrk="0"/>
            <a:endParaRPr lang="ko-KR" altLang="en-US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39266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base" latinLnBrk="1"/>
            <a:endParaRPr lang="ko-KR" altLang="en-US" dirty="0"/>
          </a:p>
          <a:p>
            <a:pPr fontAlgn="base" latinLnBrk="0"/>
            <a:endParaRPr lang="ko-KR" altLang="en-US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57693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05331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4008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E3B0-20B1-4EC1-900B-12A34B424469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25773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340AFC-E043-4162-B2A8-2F3F5C6DCE74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26423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340AFC-E043-4162-B2A8-2F3F5C6DCE74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3068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A9444-71C8-4D0A-AF04-D7AF62301A62}" type="datetimeFigureOut">
              <a:rPr lang="ko-KR" altLang="en-US" smtClean="0"/>
              <a:t>2018-04-12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E747-C272-430C-BF9F-33BA3A62DF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8403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A9444-71C8-4D0A-AF04-D7AF62301A62}" type="datetimeFigureOut">
              <a:rPr lang="ko-KR" altLang="en-US" smtClean="0"/>
              <a:t>2018-04-12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E747-C272-430C-BF9F-33BA3A62DF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9438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A9444-71C8-4D0A-AF04-D7AF62301A62}" type="datetimeFigureOut">
              <a:rPr lang="ko-KR" altLang="en-US" smtClean="0"/>
              <a:t>2018-04-12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E747-C272-430C-BF9F-33BA3A62DF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18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A9444-71C8-4D0A-AF04-D7AF62301A62}" type="datetimeFigureOut">
              <a:rPr lang="ko-KR" altLang="en-US" smtClean="0"/>
              <a:t>2018-04-12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E747-C272-430C-BF9F-33BA3A62DF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0854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A9444-71C8-4D0A-AF04-D7AF62301A62}" type="datetimeFigureOut">
              <a:rPr lang="ko-KR" altLang="en-US" smtClean="0"/>
              <a:t>2018-04-12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E747-C272-430C-BF9F-33BA3A62DF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848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A9444-71C8-4D0A-AF04-D7AF62301A62}" type="datetimeFigureOut">
              <a:rPr lang="ko-KR" altLang="en-US" smtClean="0"/>
              <a:t>2018-04-12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E747-C272-430C-BF9F-33BA3A62DF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5793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A9444-71C8-4D0A-AF04-D7AF62301A62}" type="datetimeFigureOut">
              <a:rPr lang="ko-KR" altLang="en-US" smtClean="0"/>
              <a:t>2018-04-12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E747-C272-430C-BF9F-33BA3A62DF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5471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A9444-71C8-4D0A-AF04-D7AF62301A62}" type="datetimeFigureOut">
              <a:rPr lang="ko-KR" altLang="en-US" smtClean="0"/>
              <a:t>2018-04-12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E747-C272-430C-BF9F-33BA3A62DF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4119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A9444-71C8-4D0A-AF04-D7AF62301A62}" type="datetimeFigureOut">
              <a:rPr lang="ko-KR" altLang="en-US" smtClean="0"/>
              <a:t>2018-04-12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E747-C272-430C-BF9F-33BA3A62DF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7191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A9444-71C8-4D0A-AF04-D7AF62301A62}" type="datetimeFigureOut">
              <a:rPr lang="ko-KR" altLang="en-US" smtClean="0"/>
              <a:t>2018-04-12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E747-C272-430C-BF9F-33BA3A62DF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6570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A9444-71C8-4D0A-AF04-D7AF62301A62}" type="datetimeFigureOut">
              <a:rPr lang="ko-KR" altLang="en-US" smtClean="0"/>
              <a:t>2018-04-12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E747-C272-430C-BF9F-33BA3A62DF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3701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A9444-71C8-4D0A-AF04-D7AF62301A62}" type="datetimeFigureOut">
              <a:rPr lang="ko-KR" altLang="en-US" smtClean="0"/>
              <a:t>2018-04-12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7E747-C272-430C-BF9F-33BA3A62DF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6375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  <a:softEdge rad="317500"/>
          </a:effectLst>
        </p:spPr>
      </p:pic>
      <p:sp>
        <p:nvSpPr>
          <p:cNvPr id="2" name="TextBox 1"/>
          <p:cNvSpPr txBox="1"/>
          <p:nvPr/>
        </p:nvSpPr>
        <p:spPr>
          <a:xfrm>
            <a:off x="7600950" y="800100"/>
            <a:ext cx="426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개회식 선수단 입장 동선 </a:t>
            </a:r>
            <a:endParaRPr lang="ko-KR" altLang="en-US" sz="2800" dirty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3251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그림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48037" y="-2292076"/>
            <a:ext cx="5877351" cy="12000235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-17042" y="-5534"/>
            <a:ext cx="12192000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971600" y="188640"/>
            <a:ext cx="1343583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ko-KR" altLang="en-US" sz="2800" b="1" spc="-200" dirty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  <a:cs typeface="+mj-cs"/>
              </a:rPr>
              <a:t> </a:t>
            </a:r>
            <a:r>
              <a:rPr lang="ko-KR" altLang="en-US" sz="2800" b="1" spc="-20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  <a:cs typeface="+mj-cs"/>
              </a:rPr>
              <a:t>개회식 </a:t>
            </a:r>
            <a:endParaRPr lang="en-US" altLang="ko-KR" sz="2800" b="1" spc="-200" dirty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99140" y="254986"/>
            <a:ext cx="3354864" cy="369332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선수단 입장 </a:t>
            </a:r>
            <a:r>
              <a:rPr lang="ko-KR" altLang="en-US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동선 및 </a:t>
            </a:r>
            <a:r>
              <a:rPr lang="ko-KR" altLang="en-US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정열 형태</a:t>
            </a:r>
            <a:endParaRPr lang="ko-KR" altLang="en-US" sz="16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4" name="_x216130360" descr="EMB00005110265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70926"/>
            <a:ext cx="897679" cy="64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229271" y="3797790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직</a:t>
            </a:r>
            <a:r>
              <a:rPr lang="en-US" altLang="ko-KR" sz="1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r>
              <a:rPr lang="ko-KR" altLang="en-US" sz="1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746705" y="2871051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직</a:t>
            </a:r>
            <a:r>
              <a:rPr lang="en-US" altLang="ko-KR" sz="1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r>
              <a:rPr lang="ko-KR" altLang="en-US" sz="1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문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393241" y="5387905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직</a:t>
            </a:r>
            <a:r>
              <a:rPr lang="en-US" altLang="ko-KR" sz="1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r>
              <a:rPr lang="ko-KR" altLang="en-US" sz="1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문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367808" y="1224655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직</a:t>
            </a:r>
            <a:r>
              <a:rPr lang="en-US" altLang="ko-KR" sz="1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4</a:t>
            </a:r>
            <a:r>
              <a:rPr lang="ko-KR" altLang="en-US" sz="1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문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801529" y="2203367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성화대</a:t>
            </a:r>
          </a:p>
        </p:txBody>
      </p:sp>
      <p:sp>
        <p:nvSpPr>
          <p:cNvPr id="3" name="타원 2"/>
          <p:cNvSpPr/>
          <p:nvPr/>
        </p:nvSpPr>
        <p:spPr>
          <a:xfrm>
            <a:off x="6106033" y="2964202"/>
            <a:ext cx="593812" cy="60103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6142785" y="3020223"/>
            <a:ext cx="593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중앙</a:t>
            </a:r>
            <a:endParaRPr lang="en-US" altLang="ko-KR" sz="1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1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무대</a:t>
            </a:r>
          </a:p>
        </p:txBody>
      </p:sp>
      <p:sp>
        <p:nvSpPr>
          <p:cNvPr id="6" name="_x213925928"/>
          <p:cNvSpPr>
            <a:spLocks noChangeArrowheads="1"/>
          </p:cNvSpPr>
          <p:nvPr/>
        </p:nvSpPr>
        <p:spPr bwMode="auto">
          <a:xfrm>
            <a:off x="8674458" y="5664350"/>
            <a:ext cx="1691136" cy="352605"/>
          </a:xfrm>
          <a:prstGeom prst="rect">
            <a:avLst/>
          </a:prstGeom>
          <a:solidFill>
            <a:srgbClr val="FFFFFF"/>
          </a:solidFill>
          <a:ln w="4191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just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ko-KR" sz="120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서귀포시 선수단</a:t>
            </a:r>
            <a:r>
              <a:rPr lang="en-US" altLang="ko-KR" sz="120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en-US" altLang="ko-KR" sz="120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96)</a:t>
            </a:r>
            <a:endParaRPr lang="en-US" altLang="ko-KR" sz="12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_x213926648"/>
          <p:cNvSpPr>
            <a:spLocks noChangeArrowheads="1"/>
          </p:cNvSpPr>
          <p:nvPr/>
        </p:nvSpPr>
        <p:spPr bwMode="auto">
          <a:xfrm>
            <a:off x="705661" y="3939706"/>
            <a:ext cx="1533080" cy="360973"/>
          </a:xfrm>
          <a:prstGeom prst="rect">
            <a:avLst/>
          </a:prstGeom>
          <a:solidFill>
            <a:srgbClr val="FFFFFF"/>
          </a:solidFill>
          <a:ln w="4191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just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ko-KR" sz="120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제주시 선수단</a:t>
            </a:r>
            <a:r>
              <a:rPr lang="en-US" altLang="ko-KR" sz="120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en-US" altLang="ko-KR" sz="120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200)</a:t>
            </a:r>
            <a:endParaRPr lang="ko-KR" altLang="ko-KR" sz="1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1" name="_x213927208"/>
          <p:cNvSpPr>
            <a:spLocks noChangeArrowheads="1"/>
          </p:cNvSpPr>
          <p:nvPr/>
        </p:nvSpPr>
        <p:spPr bwMode="auto">
          <a:xfrm>
            <a:off x="10251348" y="2114026"/>
            <a:ext cx="1835482" cy="1023209"/>
          </a:xfrm>
          <a:prstGeom prst="rect">
            <a:avLst/>
          </a:prstGeom>
          <a:solidFill>
            <a:srgbClr val="FFFFFF"/>
          </a:solidFill>
          <a:ln w="4191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1200" dirty="0" err="1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서귀포시교육지원청</a:t>
            </a:r>
            <a:endParaRPr lang="en-US" altLang="ko-KR" sz="1200" dirty="0" smtClean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120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고교선수단</a:t>
            </a:r>
            <a:r>
              <a:rPr lang="en-US" altLang="ko-KR" sz="120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(30)</a:t>
            </a:r>
          </a:p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120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장애인부선수단</a:t>
            </a:r>
            <a:endParaRPr lang="en-US" altLang="ko-KR" sz="1200" dirty="0" smtClean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120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다문화가정</a:t>
            </a:r>
            <a:endParaRPr lang="en-US" altLang="ko-KR" sz="1200" dirty="0" smtClean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120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동호인부선수단</a:t>
            </a:r>
            <a:r>
              <a:rPr lang="en-US" altLang="ko-KR" sz="120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(17</a:t>
            </a:r>
            <a:r>
              <a:rPr lang="ko-KR" altLang="en-US" sz="120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종목</a:t>
            </a:r>
            <a:r>
              <a:rPr lang="en-US" altLang="ko-KR" sz="120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ko-KR" sz="1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3" name="_x213927288"/>
          <p:cNvSpPr>
            <a:spLocks noChangeArrowheads="1"/>
          </p:cNvSpPr>
          <p:nvPr/>
        </p:nvSpPr>
        <p:spPr bwMode="auto">
          <a:xfrm>
            <a:off x="2390862" y="797223"/>
            <a:ext cx="1913515" cy="788296"/>
          </a:xfrm>
          <a:prstGeom prst="rect">
            <a:avLst/>
          </a:prstGeom>
          <a:solidFill>
            <a:srgbClr val="FFFFFF"/>
          </a:solidFill>
          <a:ln w="4191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just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1200" dirty="0" err="1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제주시교육지원청</a:t>
            </a:r>
            <a:endParaRPr lang="en-US" altLang="ko-KR" sz="1200" dirty="0" smtClean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just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120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재외제주도민회</a:t>
            </a:r>
            <a:endParaRPr lang="en-US" altLang="ko-KR" sz="1200" dirty="0" smtClean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just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1200" dirty="0" err="1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한중교류선수단</a:t>
            </a:r>
            <a:endParaRPr lang="en-US" altLang="ko-KR" sz="1200" dirty="0" smtClean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just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ko-KR" sz="120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동호인부 선수단</a:t>
            </a:r>
            <a:r>
              <a:rPr lang="en-US" altLang="ko-KR" sz="120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(18</a:t>
            </a:r>
            <a:r>
              <a:rPr lang="ko-KR" altLang="en-US" sz="120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종목</a:t>
            </a:r>
            <a:r>
              <a:rPr lang="en-US" altLang="ko-KR" sz="120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ko-KR" sz="1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2059184" y="-4208178"/>
            <a:ext cx="184731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5" name="_x213927128"/>
          <p:cNvSpPr>
            <a:spLocks noChangeArrowheads="1"/>
          </p:cNvSpPr>
          <p:nvPr/>
        </p:nvSpPr>
        <p:spPr bwMode="auto">
          <a:xfrm rot="1111818">
            <a:off x="5023449" y="3764879"/>
            <a:ext cx="759178" cy="308634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ko-KR" sz="1400" dirty="0">
                <a:solidFill>
                  <a:srgbClr val="000000"/>
                </a:solidFill>
                <a:latin typeface="Arial" panose="020B0604020202020204" pitchFamily="34" charset="0"/>
                <a:ea typeface="한양신명조"/>
              </a:rPr>
              <a:t>화해</a:t>
            </a:r>
            <a:endParaRPr lang="ko-KR" altLang="ko-KR" sz="1400" dirty="0">
              <a:latin typeface="Arial" panose="020B0604020202020204" pitchFamily="34" charset="0"/>
            </a:endParaRPr>
          </a:p>
        </p:txBody>
      </p:sp>
      <p:sp>
        <p:nvSpPr>
          <p:cNvPr id="27" name="_x159857776"/>
          <p:cNvSpPr>
            <a:spLocks noChangeArrowheads="1"/>
          </p:cNvSpPr>
          <p:nvPr/>
        </p:nvSpPr>
        <p:spPr bwMode="auto">
          <a:xfrm rot="943108">
            <a:off x="6133406" y="4203632"/>
            <a:ext cx="772427" cy="294652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ko-KR" sz="1400" dirty="0">
                <a:solidFill>
                  <a:srgbClr val="000000"/>
                </a:solidFill>
                <a:latin typeface="Arial" panose="020B0604020202020204" pitchFamily="34" charset="0"/>
                <a:ea typeface="한양신명조"/>
              </a:rPr>
              <a:t>상생</a:t>
            </a:r>
            <a:endParaRPr lang="ko-KR" altLang="ko-KR" sz="1400" dirty="0">
              <a:latin typeface="Arial" panose="020B0604020202020204" pitchFamily="34" charset="0"/>
            </a:endParaRPr>
          </a:p>
        </p:txBody>
      </p:sp>
      <p:cxnSp>
        <p:nvCxnSpPr>
          <p:cNvPr id="29" name="직선 화살표 연결선 28"/>
          <p:cNvCxnSpPr/>
          <p:nvPr/>
        </p:nvCxnSpPr>
        <p:spPr>
          <a:xfrm>
            <a:off x="3467708" y="4376888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/>
          <p:cNvCxnSpPr/>
          <p:nvPr/>
        </p:nvCxnSpPr>
        <p:spPr>
          <a:xfrm>
            <a:off x="4544646" y="2238082"/>
            <a:ext cx="4371548" cy="121713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4565724" y="1801989"/>
            <a:ext cx="648072" cy="430887"/>
          </a:xfrm>
          <a:prstGeom prst="rect">
            <a:avLst/>
          </a:prstGeom>
          <a:noFill/>
          <a:ln w="158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표지판</a:t>
            </a:r>
            <a:endParaRPr lang="en-US" altLang="ko-KR" sz="11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정열선</a:t>
            </a:r>
          </a:p>
        </p:txBody>
      </p:sp>
      <p:sp>
        <p:nvSpPr>
          <p:cNvPr id="46" name="_x159857696"/>
          <p:cNvSpPr>
            <a:spLocks noChangeArrowheads="1"/>
          </p:cNvSpPr>
          <p:nvPr/>
        </p:nvSpPr>
        <p:spPr bwMode="auto">
          <a:xfrm>
            <a:off x="6369344" y="1409795"/>
            <a:ext cx="1872208" cy="401637"/>
          </a:xfrm>
          <a:prstGeom prst="rect">
            <a:avLst/>
          </a:prstGeom>
          <a:solidFill>
            <a:srgbClr val="FFFFFF"/>
          </a:solidFill>
          <a:ln w="4191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ko-KR" sz="1000" b="1" dirty="0">
                <a:solidFill>
                  <a:srgbClr val="000000"/>
                </a:solidFill>
                <a:latin typeface="Arial" panose="020B0604020202020204" pitchFamily="34" charset="0"/>
                <a:ea typeface="한양신명조"/>
              </a:rPr>
              <a:t>참가선수단 직</a:t>
            </a:r>
            <a:r>
              <a:rPr lang="en-US" altLang="ko-KR" sz="1000" b="1" dirty="0">
                <a:solidFill>
                  <a:srgbClr val="000000"/>
                </a:solidFill>
                <a:latin typeface="Arial" panose="020B0604020202020204" pitchFamily="34" charset="0"/>
                <a:ea typeface="한양신명조"/>
              </a:rPr>
              <a:t>1,2,3,4</a:t>
            </a:r>
            <a:r>
              <a:rPr lang="ko-KR" alt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한양신명조"/>
              </a:rPr>
              <a:t>문 이용 동시 입장 </a:t>
            </a:r>
            <a:r>
              <a:rPr lang="ko-KR" alt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한양신명조"/>
              </a:rPr>
              <a:t>정열</a:t>
            </a:r>
            <a:r>
              <a:rPr lang="en-US" altLang="ko-K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한양신명조"/>
              </a:rPr>
              <a:t>(73</a:t>
            </a:r>
            <a:r>
              <a:rPr lang="ko-KR" altLang="en-US" sz="1000" b="1" dirty="0">
                <a:solidFill>
                  <a:srgbClr val="000000"/>
                </a:solidFill>
                <a:latin typeface="Arial" panose="020B0604020202020204" pitchFamily="34" charset="0"/>
                <a:ea typeface="한양신명조"/>
              </a:rPr>
              <a:t>개선수단</a:t>
            </a:r>
            <a:r>
              <a:rPr lang="en-US" altLang="ko-KR" sz="1000" b="1" dirty="0">
                <a:solidFill>
                  <a:srgbClr val="000000"/>
                </a:solidFill>
                <a:latin typeface="Arial" panose="020B0604020202020204" pitchFamily="34" charset="0"/>
                <a:ea typeface="한양신명조"/>
              </a:rPr>
              <a:t>)</a:t>
            </a:r>
            <a:endParaRPr lang="ko-KR" altLang="en-US" b="1" dirty="0">
              <a:latin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075290" y="132288"/>
            <a:ext cx="4032448" cy="43204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 fontScale="7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400" u="sng" dirty="0" err="1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힘찬도약</a:t>
            </a:r>
            <a:r>
              <a:rPr lang="en-US" altLang="ko-KR" sz="2400" u="sng" dirty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u="sng" dirty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희망체전 </a:t>
            </a:r>
            <a:r>
              <a:rPr lang="ko-KR" altLang="en-US" sz="2400" u="sng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같이하는</a:t>
            </a:r>
            <a:r>
              <a:rPr lang="ko-KR" altLang="en-US" sz="2400" u="sng" dirty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 희망제주</a:t>
            </a:r>
            <a:endParaRPr lang="ko-KR" altLang="en-US" sz="1900" b="1" u="sng" dirty="0">
              <a:solidFill>
                <a:srgbClr val="0000FF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9" name="TextBox 48"/>
          <p:cNvSpPr txBox="1"/>
          <p:nvPr/>
        </p:nvSpPr>
        <p:spPr>
          <a:xfrm rot="1731568">
            <a:off x="5439688" y="2558283"/>
            <a:ext cx="323165" cy="110599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ko-KR" altLang="en-US" sz="9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한중교류선수단</a:t>
            </a:r>
            <a:endParaRPr lang="ko-KR" altLang="en-US" sz="9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51" name="TextBox 50"/>
          <p:cNvSpPr txBox="1"/>
          <p:nvPr/>
        </p:nvSpPr>
        <p:spPr>
          <a:xfrm rot="1731568">
            <a:off x="5667376" y="2626984"/>
            <a:ext cx="323165" cy="96783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재외제주도민회</a:t>
            </a:r>
            <a:endParaRPr lang="ko-KR" altLang="en-US" sz="9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52" name="TextBox 51"/>
          <p:cNvSpPr txBox="1"/>
          <p:nvPr/>
        </p:nvSpPr>
        <p:spPr>
          <a:xfrm rot="1731568">
            <a:off x="5851095" y="2690355"/>
            <a:ext cx="323165" cy="11856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ko-KR" altLang="en-US" sz="9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제주시교육지원청</a:t>
            </a:r>
            <a:endParaRPr lang="ko-KR" altLang="en-US" sz="9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53" name="TextBox 52"/>
          <p:cNvSpPr txBox="1"/>
          <p:nvPr/>
        </p:nvSpPr>
        <p:spPr>
          <a:xfrm rot="1664028">
            <a:off x="4283330" y="2435637"/>
            <a:ext cx="1080775" cy="161582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ko-KR" altLang="en-US" sz="90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동호인부선수단</a:t>
            </a:r>
            <a:endParaRPr lang="en-US" altLang="ko-KR" sz="900" dirty="0" smtClean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검도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게이트볼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국학기공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궁도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그라운드골프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농구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당구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댄스스포츠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롤러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9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바룩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배구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보디빌딩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복싱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볼링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산악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수영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스쿼시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승마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야구소프트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요트</a:t>
            </a:r>
            <a:endParaRPr lang="en-US" altLang="ko-KR" sz="9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endParaRPr lang="ko-KR" altLang="en-US" sz="9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54" name="TextBox 53"/>
          <p:cNvSpPr txBox="1"/>
          <p:nvPr/>
        </p:nvSpPr>
        <p:spPr>
          <a:xfrm rot="1731568">
            <a:off x="4203495" y="2253673"/>
            <a:ext cx="323165" cy="96783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제주시선수단</a:t>
            </a:r>
            <a:endParaRPr lang="ko-KR" altLang="en-US" sz="9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55" name="TextBox 54"/>
          <p:cNvSpPr txBox="1"/>
          <p:nvPr/>
        </p:nvSpPr>
        <p:spPr>
          <a:xfrm rot="1731568">
            <a:off x="6549739" y="2897571"/>
            <a:ext cx="323165" cy="11585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ko-KR" altLang="en-US" sz="9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서귀포시교육지원청</a:t>
            </a:r>
            <a:endParaRPr lang="ko-KR" altLang="en-US" sz="9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57" name="TextBox 56"/>
          <p:cNvSpPr txBox="1"/>
          <p:nvPr/>
        </p:nvSpPr>
        <p:spPr>
          <a:xfrm rot="1731568">
            <a:off x="6827494" y="3041580"/>
            <a:ext cx="323165" cy="77580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고교선수단</a:t>
            </a:r>
            <a:endParaRPr lang="ko-KR" altLang="en-US" sz="9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58" name="TextBox 57"/>
          <p:cNvSpPr txBox="1"/>
          <p:nvPr/>
        </p:nvSpPr>
        <p:spPr>
          <a:xfrm rot="1731568">
            <a:off x="6978774" y="3062731"/>
            <a:ext cx="323165" cy="9764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장애인부선수단</a:t>
            </a:r>
            <a:endParaRPr lang="ko-KR" altLang="en-US" sz="9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59" name="TextBox 58"/>
          <p:cNvSpPr txBox="1"/>
          <p:nvPr/>
        </p:nvSpPr>
        <p:spPr>
          <a:xfrm rot="1664028">
            <a:off x="7303263" y="3270987"/>
            <a:ext cx="1030798" cy="133882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ko-KR" altLang="en-US" sz="90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동호인부선수단</a:t>
            </a:r>
            <a:endParaRPr lang="en-US" altLang="ko-KR" sz="900" dirty="0" smtClean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9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우슈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유도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육상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자전거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정구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줄넘기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족구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철인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종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체조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축구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탁구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태권도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테니스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9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파크골프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패러글라이딩</a:t>
            </a:r>
            <a:endParaRPr lang="en-US" altLang="ko-KR" sz="9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endParaRPr lang="ko-KR" altLang="en-US" sz="9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0" name="TextBox 59"/>
          <p:cNvSpPr txBox="1"/>
          <p:nvPr/>
        </p:nvSpPr>
        <p:spPr>
          <a:xfrm rot="1731568">
            <a:off x="7104941" y="3134469"/>
            <a:ext cx="323165" cy="12204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다문화가정</a:t>
            </a:r>
            <a:endParaRPr lang="ko-KR" altLang="en-US" sz="9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1" name="TextBox 60"/>
          <p:cNvSpPr txBox="1"/>
          <p:nvPr/>
        </p:nvSpPr>
        <p:spPr>
          <a:xfrm rot="1731568">
            <a:off x="8269898" y="3479865"/>
            <a:ext cx="323165" cy="96783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서귀포시선수단</a:t>
            </a:r>
            <a:endParaRPr lang="ko-KR" altLang="en-US" sz="9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cxnSp>
        <p:nvCxnSpPr>
          <p:cNvPr id="62" name="직선 연결선 61"/>
          <p:cNvCxnSpPr/>
          <p:nvPr/>
        </p:nvCxnSpPr>
        <p:spPr>
          <a:xfrm flipH="1">
            <a:off x="3816991" y="1585519"/>
            <a:ext cx="282148" cy="52850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직선 화살표 연결선 63"/>
          <p:cNvCxnSpPr/>
          <p:nvPr/>
        </p:nvCxnSpPr>
        <p:spPr>
          <a:xfrm>
            <a:off x="3816991" y="2114026"/>
            <a:ext cx="2595730" cy="648629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직선 화살표 연결선 65"/>
          <p:cNvCxnSpPr>
            <a:stCxn id="17" idx="2"/>
          </p:cNvCxnSpPr>
          <p:nvPr/>
        </p:nvCxnSpPr>
        <p:spPr>
          <a:xfrm flipH="1">
            <a:off x="9746705" y="3148050"/>
            <a:ext cx="324036" cy="514469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직선 화살표 연결선 71"/>
          <p:cNvCxnSpPr/>
          <p:nvPr/>
        </p:nvCxnSpPr>
        <p:spPr>
          <a:xfrm flipH="1" flipV="1">
            <a:off x="7143310" y="3021244"/>
            <a:ext cx="2603396" cy="641276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직선 화살표 연결선 73"/>
          <p:cNvCxnSpPr/>
          <p:nvPr/>
        </p:nvCxnSpPr>
        <p:spPr>
          <a:xfrm>
            <a:off x="2558374" y="3765497"/>
            <a:ext cx="1049799" cy="3229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직선 화살표 연결선 75"/>
          <p:cNvCxnSpPr/>
          <p:nvPr/>
        </p:nvCxnSpPr>
        <p:spPr>
          <a:xfrm flipH="1" flipV="1">
            <a:off x="7949514" y="4975654"/>
            <a:ext cx="571916" cy="412251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 rot="917933">
            <a:off x="6533259" y="2558700"/>
            <a:ext cx="87210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50" dirty="0" smtClean="0">
                <a:solidFill>
                  <a:srgbClr val="C00000"/>
                </a:solidFill>
              </a:rPr>
              <a:t>대회표지판</a:t>
            </a:r>
            <a:endParaRPr lang="ko-KR" altLang="en-US" sz="1050" dirty="0">
              <a:solidFill>
                <a:srgbClr val="C0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 rot="1693899">
            <a:off x="5944626" y="3510009"/>
            <a:ext cx="369332" cy="60638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ko-KR" altLang="en-US" sz="1200" dirty="0" err="1" smtClean="0">
                <a:solidFill>
                  <a:srgbClr val="C00000"/>
                </a:solidFill>
              </a:rPr>
              <a:t>기수단</a:t>
            </a:r>
            <a:endParaRPr lang="ko-KR" altLang="en-US" sz="1200" dirty="0">
              <a:solidFill>
                <a:srgbClr val="C00000"/>
              </a:solidFill>
            </a:endParaRPr>
          </a:p>
        </p:txBody>
      </p:sp>
      <p:cxnSp>
        <p:nvCxnSpPr>
          <p:cNvPr id="12" name="직선 화살표 연결선 11"/>
          <p:cNvCxnSpPr/>
          <p:nvPr/>
        </p:nvCxnSpPr>
        <p:spPr>
          <a:xfrm flipV="1">
            <a:off x="3533722" y="2313773"/>
            <a:ext cx="1006950" cy="148401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/>
          <p:cNvCxnSpPr/>
          <p:nvPr/>
        </p:nvCxnSpPr>
        <p:spPr>
          <a:xfrm flipV="1">
            <a:off x="7971933" y="3510812"/>
            <a:ext cx="913927" cy="1464842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785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그림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29162" y="118609"/>
            <a:ext cx="5983774" cy="7180001"/>
          </a:xfrm>
          <a:prstGeom prst="rect">
            <a:avLst/>
          </a:prstGeom>
        </p:spPr>
      </p:pic>
      <p:sp>
        <p:nvSpPr>
          <p:cNvPr id="83" name="타원 82"/>
          <p:cNvSpPr/>
          <p:nvPr/>
        </p:nvSpPr>
        <p:spPr>
          <a:xfrm>
            <a:off x="3691987" y="3033887"/>
            <a:ext cx="593812" cy="60103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971600" y="188640"/>
            <a:ext cx="1343583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ko-KR" altLang="en-US" sz="2800" b="1" spc="-200" dirty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  <a:cs typeface="+mj-cs"/>
              </a:rPr>
              <a:t> </a:t>
            </a:r>
            <a:r>
              <a:rPr lang="ko-KR" altLang="en-US" sz="2800" b="1" spc="-20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  <a:cs typeface="+mj-cs"/>
              </a:rPr>
              <a:t>개회식 </a:t>
            </a:r>
            <a:endParaRPr lang="en-US" altLang="ko-KR" sz="2800" b="1" spc="-200" dirty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79535" y="161046"/>
            <a:ext cx="3871500" cy="369332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선도악대 등 행사 출연 팀 이동 동선</a:t>
            </a:r>
            <a:endParaRPr lang="ko-KR" altLang="en-US" sz="16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4" name="_x216130360" descr="EMB00005110265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70926"/>
            <a:ext cx="897679" cy="64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012866" y="3797790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직</a:t>
            </a:r>
            <a:r>
              <a:rPr lang="en-US" altLang="ko-KR" sz="1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r>
              <a:rPr lang="ko-KR" altLang="en-US" sz="1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854209" y="2547158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직</a:t>
            </a:r>
            <a:r>
              <a:rPr lang="en-US" altLang="ko-KR" sz="1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r>
              <a:rPr lang="ko-KR" altLang="en-US" sz="1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문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14478" y="5387905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직</a:t>
            </a:r>
            <a:r>
              <a:rPr lang="en-US" altLang="ko-KR" sz="1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r>
              <a:rPr lang="ko-KR" altLang="en-US" sz="1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문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052444" y="1224655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직</a:t>
            </a:r>
            <a:r>
              <a:rPr lang="en-US" altLang="ko-KR" sz="1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4</a:t>
            </a:r>
            <a:r>
              <a:rPr lang="ko-KR" altLang="en-US" sz="1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문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38798" y="2337591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성화대</a:t>
            </a:r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2059184" y="-4208178"/>
            <a:ext cx="184731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cxnSp>
        <p:nvCxnSpPr>
          <p:cNvPr id="29" name="직선 화살표 연결선 28"/>
          <p:cNvCxnSpPr/>
          <p:nvPr/>
        </p:nvCxnSpPr>
        <p:spPr>
          <a:xfrm>
            <a:off x="3467708" y="4376888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8075290" y="132288"/>
            <a:ext cx="4032448" cy="43204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 fontScale="7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400" u="sng" dirty="0" err="1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힘찬도약</a:t>
            </a:r>
            <a:r>
              <a:rPr lang="en-US" altLang="ko-KR" sz="2400" u="sng" dirty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u="sng" dirty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희망체전 </a:t>
            </a:r>
            <a:r>
              <a:rPr lang="ko-KR" altLang="en-US" sz="2400" u="sng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같이하는</a:t>
            </a:r>
            <a:r>
              <a:rPr lang="ko-KR" altLang="en-US" sz="2400" u="sng" dirty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 희망제주</a:t>
            </a:r>
            <a:endParaRPr lang="ko-KR" altLang="en-US" sz="1900" b="1" u="sng" dirty="0">
              <a:solidFill>
                <a:srgbClr val="0000FF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7" name="TextBox 76"/>
          <p:cNvSpPr txBox="1"/>
          <p:nvPr/>
        </p:nvSpPr>
        <p:spPr>
          <a:xfrm rot="917933">
            <a:off x="3865557" y="2734869"/>
            <a:ext cx="87210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50" dirty="0" smtClean="0">
                <a:solidFill>
                  <a:srgbClr val="C00000"/>
                </a:solidFill>
              </a:rPr>
              <a:t>대회표지판</a:t>
            </a:r>
            <a:endParaRPr lang="ko-KR" altLang="en-US" sz="1050" dirty="0">
              <a:solidFill>
                <a:srgbClr val="C0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 rot="1693899">
            <a:off x="3537967" y="3627186"/>
            <a:ext cx="369332" cy="606384"/>
          </a:xfrm>
          <a:prstGeom prst="rect">
            <a:avLst/>
          </a:prstGeom>
          <a:noFill/>
          <a:ln w="38100">
            <a:solidFill>
              <a:schemeClr val="tx2">
                <a:lumMod val="20000"/>
                <a:lumOff val="80000"/>
              </a:schemeClr>
            </a:solidFill>
          </a:ln>
        </p:spPr>
        <p:txBody>
          <a:bodyPr vert="eaVert" wrap="square" rtlCol="0">
            <a:spAutoFit/>
          </a:bodyPr>
          <a:lstStyle/>
          <a:p>
            <a:r>
              <a:rPr lang="ko-KR" altLang="en-US" sz="1200" dirty="0" err="1" smtClean="0">
                <a:solidFill>
                  <a:srgbClr val="C00000"/>
                </a:solidFill>
              </a:rPr>
              <a:t>기수단</a:t>
            </a:r>
            <a:endParaRPr lang="ko-KR" altLang="en-US" sz="1200" dirty="0">
              <a:solidFill>
                <a:srgbClr val="C0000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745343" y="3094099"/>
            <a:ext cx="593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중앙</a:t>
            </a:r>
            <a:endParaRPr lang="en-US" altLang="ko-KR" sz="1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1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무대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451034" y="805343"/>
            <a:ext cx="4545224" cy="587853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ko-KR" altLang="en-US" sz="1600" dirty="0" err="1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취타대</a:t>
            </a:r>
            <a:r>
              <a:rPr lang="ko-KR" altLang="en-US" sz="1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사전 행사 </a:t>
            </a:r>
            <a:r>
              <a:rPr lang="ko-KR" altLang="en-US" sz="1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시작전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경기장내 행진 이벤트 후  퇴장 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endParaRPr lang="en-US" altLang="ko-KR" sz="1600" dirty="0" smtClean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342900" indent="-342900">
              <a:buAutoNum type="arabicPeriod"/>
            </a:pPr>
            <a:r>
              <a:rPr lang="ko-KR" altLang="en-US" sz="160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선도악대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: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직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r>
              <a:rPr lang="ko-KR" altLang="en-US" sz="1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문앞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출발 후미 제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표기선을 통과하면 연중중단 직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4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문으로 퇴장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342900" indent="-342900">
              <a:buAutoNum type="arabicPeriod"/>
            </a:pPr>
            <a:r>
              <a:rPr lang="ko-KR" altLang="en-US" sz="160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대회표지판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선도악대 후미가 제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표기선을 통과하고 </a:t>
            </a:r>
            <a:r>
              <a:rPr lang="ko-KR" altLang="en-US" sz="1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관악대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연주와 동시에 출발하여 제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r>
              <a:rPr lang="ko-KR" altLang="en-US" sz="1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표기선에서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좌방향으로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행진어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표지판 </a:t>
            </a:r>
            <a:r>
              <a:rPr lang="ko-KR" altLang="en-US" sz="1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정열선을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따라 중앙으로 이동 본부석 앞에서 표지판을 내려놓고 정열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342900" indent="-342900">
              <a:buAutoNum type="arabicPeriod"/>
            </a:pPr>
            <a:r>
              <a:rPr lang="ko-KR" altLang="en-US" sz="160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태극기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대회 표지판과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5m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간격으로 출발하여 직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r>
              <a:rPr lang="ko-KR" altLang="en-US" sz="1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문쪽으로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퇴장 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342900" indent="-342900">
              <a:buAutoNum type="arabicPeriod"/>
            </a:pPr>
            <a:r>
              <a:rPr lang="ko-KR" altLang="en-US" sz="1600" dirty="0" err="1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기관기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태극기와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5m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간격으로 출발하여 직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문으로 퇴장 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342900" indent="-342900">
              <a:buAutoNum type="arabicPeriod"/>
            </a:pPr>
            <a:r>
              <a:rPr lang="ko-KR" altLang="en-US" sz="160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대회기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기관기와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10m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간격으로 출발하여 트랙을 따라 대회기 게양대로 행진 도열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342900" indent="-342900">
              <a:buAutoNum type="arabicPeriod"/>
            </a:pPr>
            <a:r>
              <a:rPr lang="ko-KR" altLang="en-US" sz="1600" dirty="0" err="1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종목단체기수단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대회기와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10m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간격으로 출발하여 트랙을 따라 돌아 중앙무대 뒤쪽으로 정열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342900" indent="-342900">
              <a:buAutoNum type="arabicPeriod"/>
            </a:pPr>
            <a:r>
              <a:rPr lang="ko-KR" altLang="en-US" sz="160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입장선수단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중앙무대 </a:t>
            </a:r>
            <a:r>
              <a:rPr lang="ko-KR" altLang="en-US" sz="1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플래시몹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댄스 시작과 동시에 직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1~4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문을 이용 동시 입장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지정위치로 이동하여  정열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15863" y="2347319"/>
            <a:ext cx="7129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제</a:t>
            </a:r>
            <a:r>
              <a:rPr lang="en-US" altLang="ko-KR" sz="90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r>
              <a:rPr lang="ko-KR" altLang="en-US" sz="90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표기선</a:t>
            </a:r>
            <a:endParaRPr lang="ko-KR" altLang="en-US" sz="900" dirty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854607" y="1541853"/>
            <a:ext cx="7129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제</a:t>
            </a:r>
            <a:r>
              <a:rPr lang="en-US" altLang="ko-KR" sz="90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r>
              <a:rPr lang="ko-KR" altLang="en-US" sz="90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표기선</a:t>
            </a:r>
            <a:endParaRPr lang="ko-KR" altLang="en-US" sz="900" dirty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cxnSp>
        <p:nvCxnSpPr>
          <p:cNvPr id="22" name="직선 연결선 21"/>
          <p:cNvCxnSpPr/>
          <p:nvPr/>
        </p:nvCxnSpPr>
        <p:spPr>
          <a:xfrm>
            <a:off x="5528316" y="2268175"/>
            <a:ext cx="0" cy="3711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직선 연결선 84"/>
          <p:cNvCxnSpPr/>
          <p:nvPr/>
        </p:nvCxnSpPr>
        <p:spPr>
          <a:xfrm>
            <a:off x="3579534" y="1486726"/>
            <a:ext cx="0" cy="3711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연결선 40"/>
          <p:cNvCxnSpPr/>
          <p:nvPr/>
        </p:nvCxnSpPr>
        <p:spPr>
          <a:xfrm>
            <a:off x="2794620" y="2327662"/>
            <a:ext cx="2646150" cy="1135284"/>
          </a:xfrm>
          <a:prstGeom prst="line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440770" y="3458484"/>
            <a:ext cx="648745" cy="415498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050" dirty="0" smtClean="0">
                <a:solidFill>
                  <a:schemeClr val="bg1"/>
                </a:solidFill>
              </a:rPr>
              <a:t>표지판</a:t>
            </a:r>
            <a:endParaRPr lang="en-US" altLang="ko-KR" sz="1050" dirty="0" smtClean="0">
              <a:solidFill>
                <a:schemeClr val="bg1"/>
              </a:solidFill>
            </a:endParaRPr>
          </a:p>
          <a:p>
            <a:r>
              <a:rPr lang="ko-KR" altLang="en-US" sz="1050" dirty="0" smtClean="0">
                <a:solidFill>
                  <a:schemeClr val="bg1"/>
                </a:solidFill>
              </a:rPr>
              <a:t>정열선</a:t>
            </a:r>
            <a:endParaRPr lang="ko-KR" altLang="en-US" sz="105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640100" y="5387905"/>
            <a:ext cx="63229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50" b="1" dirty="0" smtClean="0">
                <a:solidFill>
                  <a:srgbClr val="0000FF"/>
                </a:solidFill>
              </a:rPr>
              <a:t>대회기</a:t>
            </a:r>
            <a:endParaRPr lang="ko-KR" altLang="en-US" sz="1050" b="1" dirty="0">
              <a:solidFill>
                <a:srgbClr val="0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1153726">
            <a:off x="5309809" y="2834122"/>
            <a:ext cx="741854" cy="4308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rgbClr val="0000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선도</a:t>
            </a:r>
            <a:endParaRPr lang="en-US" altLang="ko-KR" sz="11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악대</a:t>
            </a:r>
            <a:r>
              <a:rPr lang="en-US" altLang="ko-KR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en-US" altLang="ko-KR" sz="1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50</a:t>
            </a:r>
            <a:r>
              <a:rPr lang="en-US" altLang="ko-KR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11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66625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862841" y="231462"/>
            <a:ext cx="3981529" cy="525135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ko-KR" altLang="en-US" sz="2800" b="1" spc="-200" dirty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  <a:cs typeface="+mj-cs"/>
              </a:rPr>
              <a:t> </a:t>
            </a:r>
            <a:r>
              <a:rPr lang="ko-KR" altLang="en-US" sz="2800" b="1" spc="-20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  <a:cs typeface="+mj-cs"/>
              </a:rPr>
              <a:t>악대 및 </a:t>
            </a:r>
            <a:r>
              <a:rPr lang="ko-KR" altLang="en-US" sz="2800" b="1" spc="-200" dirty="0" err="1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  <a:cs typeface="+mj-cs"/>
              </a:rPr>
              <a:t>기수단입장</a:t>
            </a:r>
            <a:r>
              <a:rPr lang="ko-KR" altLang="en-US" sz="2800" b="1" spc="-20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  <a:cs typeface="+mj-cs"/>
              </a:rPr>
              <a:t> 형태</a:t>
            </a:r>
            <a:endParaRPr lang="en-US" altLang="ko-KR" sz="2800" b="1" spc="-200" dirty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2" name="직사각형 11"/>
          <p:cNvSpPr/>
          <p:nvPr/>
        </p:nvSpPr>
        <p:spPr>
          <a:xfrm flipV="1">
            <a:off x="1151439" y="740059"/>
            <a:ext cx="3712391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ko-KR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3" name="_x216130360" descr="EMB00005110265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80" y="70926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751440" y="404664"/>
            <a:ext cx="4032448" cy="43204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 fontScale="7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400" u="sng" dirty="0" err="1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힘찬도약</a:t>
            </a:r>
            <a:r>
              <a:rPr lang="en-US" altLang="ko-KR" sz="2400" u="sng" dirty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u="sng" dirty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희망체전 </a:t>
            </a:r>
            <a:r>
              <a:rPr lang="ko-KR" altLang="en-US" sz="2400" u="sng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같이하는</a:t>
            </a:r>
            <a:r>
              <a:rPr lang="ko-KR" altLang="en-US" sz="2400" u="sng" dirty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 희망제주</a:t>
            </a:r>
            <a:endParaRPr lang="ko-KR" altLang="en-US" sz="1900" b="1" u="sng" dirty="0">
              <a:solidFill>
                <a:srgbClr val="0000FF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71394" y="1531536"/>
            <a:ext cx="1981200" cy="19389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rgbClr val="0000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endParaRPr lang="en-US" altLang="ko-KR" sz="24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endParaRPr lang="en-US" altLang="ko-KR" sz="24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선도악대</a:t>
            </a:r>
            <a:r>
              <a:rPr lang="en-US" altLang="ko-KR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(50)</a:t>
            </a:r>
          </a:p>
          <a:p>
            <a:endParaRPr lang="en-US" altLang="ko-KR" sz="2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endParaRPr lang="ko-KR" altLang="en-US" sz="2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72861" y="1897752"/>
            <a:ext cx="1300932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rgbClr val="0000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대   회</a:t>
            </a:r>
            <a:endParaRPr lang="en-US" altLang="ko-KR" sz="24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endParaRPr lang="en-US" altLang="ko-KR" sz="24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표지판</a:t>
            </a:r>
            <a:endParaRPr lang="ko-KR" altLang="en-US" sz="2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64534" y="3843386"/>
            <a:ext cx="3046754" cy="230832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rgbClr val="0000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○ </a:t>
            </a:r>
            <a:endParaRPr lang="en-US" altLang="ko-KR" sz="24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●도기</a:t>
            </a:r>
            <a:endParaRPr lang="en-US" altLang="ko-KR" sz="24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●</a:t>
            </a:r>
            <a:r>
              <a:rPr lang="ko-KR" altLang="en-US" sz="24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도교육청기</a:t>
            </a:r>
            <a:endParaRPr lang="en-US" altLang="ko-KR" sz="24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● 도체육회기</a:t>
            </a:r>
            <a:endParaRPr lang="en-US" altLang="ko-KR" sz="24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● 도장애인체육회기 </a:t>
            </a:r>
            <a:endParaRPr lang="en-US" altLang="ko-KR" sz="24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○</a:t>
            </a:r>
            <a:endParaRPr lang="ko-KR" altLang="en-US" sz="2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012741" y="1873170"/>
            <a:ext cx="1664479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rgbClr val="0000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○</a:t>
            </a:r>
            <a:endParaRPr lang="en-US" altLang="ko-KR" sz="24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● 태극기</a:t>
            </a:r>
            <a:endParaRPr lang="en-US" altLang="ko-KR" sz="24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○</a:t>
            </a:r>
            <a:endParaRPr lang="ko-KR" altLang="en-US" sz="2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02286" y="4596579"/>
            <a:ext cx="1389422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rgbClr val="0000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endParaRPr lang="en-US" altLang="ko-KR" sz="24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대회기</a:t>
            </a:r>
            <a:endParaRPr lang="en-US" altLang="ko-KR" sz="24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endParaRPr lang="ko-KR" altLang="en-US" sz="2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140864" y="4558747"/>
            <a:ext cx="3483694" cy="181588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rgbClr val="0000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 </a:t>
            </a:r>
            <a:r>
              <a:rPr lang="ko-KR" altLang="en-US" sz="24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종목단체 </a:t>
            </a:r>
            <a:r>
              <a:rPr lang="ko-KR" altLang="en-US" sz="2400" dirty="0" err="1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기수단</a:t>
            </a:r>
            <a:endParaRPr lang="en-US" altLang="ko-KR" sz="2400" dirty="0" smtClean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endParaRPr lang="en-US" altLang="ko-KR" sz="2400" dirty="0" smtClean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체육회 회원단체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(58)</a:t>
            </a:r>
          </a:p>
          <a:p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장애인체육회 회원단체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17)</a:t>
            </a:r>
          </a:p>
          <a:p>
            <a:endParaRPr lang="ko-KR" altLang="en-US" sz="2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6748" y="1746482"/>
            <a:ext cx="1981200" cy="153888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rgbClr val="0000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endParaRPr lang="en-US" altLang="ko-KR" sz="24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24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취타대</a:t>
            </a:r>
            <a:r>
              <a:rPr lang="en-US" altLang="ko-KR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(50)</a:t>
            </a:r>
          </a:p>
          <a:p>
            <a:endParaRPr lang="en-US" altLang="ko-KR" sz="24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en-US" altLang="ko-KR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사전행시 별도 행진 이벤트</a:t>
            </a:r>
            <a:endParaRPr lang="en-US" altLang="ko-KR" sz="11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출연 후 퇴장</a:t>
            </a:r>
            <a:r>
              <a:rPr lang="en-US" altLang="ko-KR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2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45114" y="3310549"/>
            <a:ext cx="1627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←</a:t>
            </a:r>
            <a:r>
              <a:rPr lang="en-US" altLang="ko-KR" dirty="0" smtClean="0"/>
              <a:t>--50m--</a:t>
            </a:r>
            <a:r>
              <a:rPr lang="ko-KR" altLang="en-US" dirty="0" smtClean="0"/>
              <a:t>→</a:t>
            </a:r>
            <a:endParaRPr lang="ko-KR" alt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9108523" y="3279554"/>
            <a:ext cx="991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←</a:t>
            </a:r>
            <a:r>
              <a:rPr lang="en-US" altLang="ko-KR" dirty="0" smtClean="0"/>
              <a:t>5m</a:t>
            </a:r>
            <a:r>
              <a:rPr lang="ko-KR" altLang="en-US" dirty="0" smtClean="0"/>
              <a:t>→</a:t>
            </a:r>
            <a:endParaRPr lang="ko-KR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811249" y="5874250"/>
            <a:ext cx="972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←</a:t>
            </a:r>
            <a:r>
              <a:rPr lang="en-US" altLang="ko-KR" dirty="0" smtClean="0"/>
              <a:t>5m</a:t>
            </a:r>
            <a:r>
              <a:rPr lang="ko-KR" altLang="en-US" dirty="0" smtClean="0"/>
              <a:t>→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845695" y="4204333"/>
            <a:ext cx="1423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○   ○   ○</a:t>
            </a:r>
            <a:endParaRPr lang="ko-KR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832721" y="5874250"/>
            <a:ext cx="1423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○   ○   ○</a:t>
            </a:r>
            <a:endParaRPr lang="ko-KR" alt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766958" y="5877606"/>
            <a:ext cx="1296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←</a:t>
            </a:r>
            <a:r>
              <a:rPr lang="en-US" altLang="ko-KR" dirty="0" smtClean="0"/>
              <a:t>10m</a:t>
            </a:r>
            <a:r>
              <a:rPr lang="ko-KR" altLang="en-US" dirty="0" smtClean="0"/>
              <a:t>→</a:t>
            </a:r>
            <a:endParaRPr lang="ko-KR" alt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7046502" y="5888576"/>
            <a:ext cx="1296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←</a:t>
            </a:r>
            <a:r>
              <a:rPr lang="en-US" altLang="ko-KR" dirty="0" smtClean="0"/>
              <a:t>10m</a:t>
            </a:r>
            <a:r>
              <a:rPr lang="ko-KR" altLang="en-US" dirty="0" smtClean="0"/>
              <a:t>→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13795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900029" y="282235"/>
            <a:ext cx="2808312" cy="369332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개회식 입장 선수단 편성</a:t>
            </a:r>
            <a:endParaRPr lang="ko-KR" altLang="en-US" sz="16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1793961"/>
              </p:ext>
            </p:extLst>
          </p:nvPr>
        </p:nvGraphicFramePr>
        <p:xfrm>
          <a:off x="194554" y="976013"/>
          <a:ext cx="11751011" cy="3186875"/>
        </p:xfrm>
        <a:graphic>
          <a:graphicData uri="http://schemas.openxmlformats.org/drawingml/2006/table">
            <a:tbl>
              <a:tblPr/>
              <a:tblGrid>
                <a:gridCol w="1785651"/>
                <a:gridCol w="1259106"/>
                <a:gridCol w="1527242"/>
                <a:gridCol w="1566153"/>
                <a:gridCol w="1070043"/>
                <a:gridCol w="1361872"/>
                <a:gridCol w="1001949"/>
                <a:gridCol w="1147864"/>
                <a:gridCol w="1031131"/>
              </a:tblGrid>
              <a:tr h="10529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   선수단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구 분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장애인부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종목단체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동호인클럽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err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교육지원청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고   교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행 정 시</a:t>
                      </a:r>
                      <a:endParaRPr lang="en-US" altLang="ko-KR" sz="1800" dirty="0" smtClean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400" dirty="0" err="1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읍면동</a:t>
                      </a:r>
                      <a:r>
                        <a:rPr lang="en-US" altLang="ko-KR" sz="1400" baseline="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400" baseline="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포함</a:t>
                      </a:r>
                      <a:r>
                        <a:rPr lang="en-US" altLang="ko-KR" sz="1400" baseline="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400" dirty="0">
                        <a:solidFill>
                          <a:srgbClr val="0000FF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재외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도민회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err="1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한중교류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다문화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4107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기     수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4498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지 휘 자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8859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임원∙선수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42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명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(6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열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x7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오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60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명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(6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열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x10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오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96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명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(8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열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x12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오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60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명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(6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열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x10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오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96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명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(8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열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x12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오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30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(6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열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x5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오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59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(6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열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x10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오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20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(4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열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x5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오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874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계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44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62</a:t>
                      </a:r>
                      <a:endParaRPr 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98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62</a:t>
                      </a:r>
                      <a:endParaRPr 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98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32</a:t>
                      </a:r>
                      <a:endParaRPr 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60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20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77825" name="Rectangle 1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ko-KR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280088"/>
              </p:ext>
            </p:extLst>
          </p:nvPr>
        </p:nvGraphicFramePr>
        <p:xfrm>
          <a:off x="194553" y="4437112"/>
          <a:ext cx="11751011" cy="2079494"/>
        </p:xfrm>
        <a:graphic>
          <a:graphicData uri="http://schemas.openxmlformats.org/drawingml/2006/table">
            <a:tbl>
              <a:tblPr/>
              <a:tblGrid>
                <a:gridCol w="11751011"/>
              </a:tblGrid>
              <a:tr h="2079494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3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입장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순서 </a:t>
                      </a: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: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표지판수 ⇨ 기수 ⇨ 지휘자 ⇨ 선수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임원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여자선수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남자선수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순서로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</a:t>
                      </a:r>
                      <a:endParaRPr lang="en-US" altLang="ko-KR" sz="1800" dirty="0" smtClean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ts val="3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                                                     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입장하되 임원</a:t>
                      </a:r>
                      <a:r>
                        <a:rPr lang="en-US" altLang="ko-KR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·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선수는 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제대 구분 없이 </a:t>
                      </a: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개 제대로 </a:t>
                      </a: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편성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ts val="3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ko-KR" altLang="en-US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8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고교 </a:t>
                      </a:r>
                      <a:r>
                        <a:rPr lang="ko-KR" altLang="en-US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선수단 </a:t>
                      </a:r>
                      <a:r>
                        <a:rPr lang="en-US" altLang="ko-KR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:</a:t>
                      </a:r>
                      <a:r>
                        <a:rPr lang="ko-KR" altLang="en-US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en-US" altLang="ko-KR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30</a:t>
                      </a:r>
                      <a:r>
                        <a:rPr lang="ko-KR" altLang="en-US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개교 </a:t>
                      </a:r>
                      <a:r>
                        <a:rPr lang="ko-KR" altLang="en-US" sz="18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총지휘 및 기수 </a:t>
                      </a:r>
                      <a:r>
                        <a:rPr lang="en-US" altLang="ko-KR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60</a:t>
                      </a:r>
                      <a:r>
                        <a:rPr lang="ko-KR" altLang="en-US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명으로 </a:t>
                      </a:r>
                      <a:r>
                        <a:rPr lang="en-US" altLang="ko-KR" sz="18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6</a:t>
                      </a:r>
                      <a:r>
                        <a:rPr lang="ko-KR" altLang="en-US" sz="18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열 </a:t>
                      </a:r>
                      <a:r>
                        <a:rPr lang="en-US" altLang="ko-KR" sz="18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10</a:t>
                      </a:r>
                      <a:r>
                        <a:rPr lang="ko-KR" altLang="en-US" sz="18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호 </a:t>
                      </a:r>
                      <a:r>
                        <a:rPr lang="ko-KR" altLang="en-US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8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대형으로 </a:t>
                      </a:r>
                      <a:r>
                        <a:rPr lang="ko-KR" altLang="en-US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입장 정열 </a:t>
                      </a:r>
                      <a:endParaRPr lang="en-US" altLang="ko-KR" sz="1800" dirty="0" smtClean="0">
                        <a:solidFill>
                          <a:srgbClr val="0000FF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ts val="3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en-US" altLang="ko-KR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입장 및 정열은 </a:t>
                      </a:r>
                      <a:r>
                        <a:rPr lang="ko-KR" altLang="en-US" sz="1800" dirty="0" err="1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식전부</a:t>
                      </a:r>
                      <a:r>
                        <a:rPr lang="ko-KR" altLang="en-US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임원의 지도에 따르도록 함</a:t>
                      </a:r>
                      <a:r>
                        <a:rPr lang="en-US" altLang="ko-KR" sz="18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. </a:t>
                      </a:r>
                      <a:endParaRPr lang="ko-KR" altLang="en-US" sz="1800" dirty="0">
                        <a:solidFill>
                          <a:srgbClr val="0000FF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pic>
        <p:nvPicPr>
          <p:cNvPr id="13" name="_x216130360" descr="EMB00005110265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6" y="80654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177840" y="404664"/>
            <a:ext cx="4032448" cy="43204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 fontScale="7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400" u="sng" dirty="0" err="1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힘찬도약</a:t>
            </a:r>
            <a:r>
              <a:rPr lang="en-US" altLang="ko-KR" sz="2400" u="sng" dirty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u="sng" dirty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희망체전 </a:t>
            </a:r>
            <a:r>
              <a:rPr lang="ko-KR" altLang="en-US" sz="2400" u="sng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같이하는</a:t>
            </a:r>
            <a:r>
              <a:rPr lang="ko-KR" altLang="en-US" sz="2400" u="sng" dirty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 희망제주</a:t>
            </a:r>
            <a:endParaRPr lang="ko-KR" altLang="en-US" sz="1900" b="1" u="sng" dirty="0">
              <a:solidFill>
                <a:srgbClr val="0000FF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92724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>
          <a:xfrm>
            <a:off x="999034" y="260647"/>
            <a:ext cx="3263230" cy="525135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ko-KR" altLang="en-US" sz="2800" b="1" spc="-200" dirty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  <a:cs typeface="+mj-cs"/>
              </a:rPr>
              <a:t> </a:t>
            </a:r>
            <a:r>
              <a:rPr lang="ko-KR" altLang="en-US" sz="2800" b="1" spc="-200" dirty="0" smtClean="0">
                <a:ln>
                  <a:solidFill>
                    <a:schemeClr val="tx1">
                      <a:lumMod val="75000"/>
                      <a:lumOff val="25000"/>
                      <a:alpha val="32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돋움" pitchFamily="50" charset="-127"/>
                <a:ea typeface="돋움" pitchFamily="50" charset="-127"/>
                <a:cs typeface="+mj-cs"/>
              </a:rPr>
              <a:t>행사요원  참여일정</a:t>
            </a:r>
            <a:endParaRPr lang="en-US" altLang="ko-KR" sz="2800" b="1" spc="-200" dirty="0">
              <a:ln>
                <a:solidFill>
                  <a:schemeClr val="tx1">
                    <a:lumMod val="75000"/>
                    <a:lumOff val="25000"/>
                    <a:alpha val="32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돋움" pitchFamily="50" charset="-127"/>
              <a:ea typeface="돋움" pitchFamily="50" charset="-127"/>
              <a:cs typeface="+mj-cs"/>
            </a:endParaRPr>
          </a:p>
        </p:txBody>
      </p:sp>
      <p:sp>
        <p:nvSpPr>
          <p:cNvPr id="12" name="직사각형 11"/>
          <p:cNvSpPr/>
          <p:nvPr/>
        </p:nvSpPr>
        <p:spPr>
          <a:xfrm flipV="1">
            <a:off x="1309936" y="740064"/>
            <a:ext cx="2952328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ko-KR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3264011"/>
              </p:ext>
            </p:extLst>
          </p:nvPr>
        </p:nvGraphicFramePr>
        <p:xfrm>
          <a:off x="342902" y="1091505"/>
          <a:ext cx="11440987" cy="3777658"/>
        </p:xfrm>
        <a:graphic>
          <a:graphicData uri="http://schemas.openxmlformats.org/drawingml/2006/table">
            <a:tbl>
              <a:tblPr/>
              <a:tblGrid>
                <a:gridCol w="1620806"/>
                <a:gridCol w="2669563"/>
                <a:gridCol w="1239440"/>
                <a:gridCol w="2782020"/>
                <a:gridCol w="3129158"/>
              </a:tblGrid>
              <a:tr h="5679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행 사 명</a:t>
                      </a: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일 자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시 간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장 소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비 고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</a:tr>
              <a:tr h="1001389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모의 </a:t>
                      </a:r>
                      <a:endParaRPr lang="en-US" altLang="ko-KR" sz="2000" dirty="0" smtClean="0">
                        <a:solidFill>
                          <a:srgbClr val="0000FF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개 회 식</a:t>
                      </a:r>
                      <a:endParaRPr lang="ko-KR" altLang="en-US" sz="2000" dirty="0">
                        <a:solidFill>
                          <a:srgbClr val="0000FF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2018. </a:t>
                      </a:r>
                      <a:r>
                        <a:rPr lang="en-US" altLang="ko-KR" sz="2000" dirty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4. </a:t>
                      </a:r>
                      <a:r>
                        <a:rPr lang="en-US" altLang="ko-KR" sz="20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13(</a:t>
                      </a:r>
                      <a:r>
                        <a:rPr lang="ko-KR" altLang="en-US" sz="20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금</a:t>
                      </a:r>
                      <a:r>
                        <a:rPr lang="en-US" altLang="ko-KR" sz="2000" dirty="0" smtClean="0">
                          <a:solidFill>
                            <a:srgbClr val="0000FF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2000" dirty="0">
                        <a:solidFill>
                          <a:srgbClr val="0000FF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16:00</a:t>
                      </a:r>
                      <a:endParaRPr lang="en-US" sz="20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제주종합경기장</a:t>
                      </a:r>
                      <a:endParaRPr lang="ko-KR" altLang="en-US" sz="1800" dirty="0">
                        <a:solidFill>
                          <a:schemeClr val="bg1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식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전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․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후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행사 전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출연진</a:t>
                      </a: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악대 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선수단 표지판수 </a:t>
                      </a: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 및 </a:t>
                      </a:r>
                      <a:r>
                        <a:rPr lang="ko-KR" altLang="en-US" sz="1600" dirty="0" err="1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기수단</a:t>
                      </a:r>
                      <a:endParaRPr lang="en-US" altLang="ko-KR" sz="1600" dirty="0" smtClean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참가선수단 기수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</a:tr>
              <a:tr h="39058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chemeClr val="bg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집결시간</a:t>
                      </a:r>
                      <a:endParaRPr lang="ko-KR" altLang="en-US" sz="1800" dirty="0">
                        <a:solidFill>
                          <a:schemeClr val="bg1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15:00</a:t>
                      </a:r>
                      <a:endParaRPr lang="en-US" sz="1800" dirty="0">
                        <a:solidFill>
                          <a:schemeClr val="bg1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dirty="0">
                        <a:solidFill>
                          <a:schemeClr val="bg1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67906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개 회 식</a:t>
                      </a: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2018. 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4. </a:t>
                      </a:r>
                      <a:r>
                        <a:rPr lang="en-US" altLang="ko-KR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13(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금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20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20:00</a:t>
                      </a:r>
                      <a:endParaRPr lang="en-US" sz="20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제주종합경기장</a:t>
                      </a:r>
                      <a:endParaRPr lang="ko-KR" altLang="en-US" sz="20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전 출연진</a:t>
                      </a:r>
                      <a:endParaRPr lang="en-US" altLang="ko-KR" sz="1600" dirty="0" smtClean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입장 선수단 등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</a:tr>
              <a:tr h="34552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chemeClr val="bg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집결시간</a:t>
                      </a:r>
                      <a:endParaRPr lang="ko-KR" altLang="en-US" sz="1800" dirty="0">
                        <a:solidFill>
                          <a:schemeClr val="bg1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19:00</a:t>
                      </a:r>
                      <a:endParaRPr lang="en-US" sz="1800" dirty="0">
                        <a:solidFill>
                          <a:schemeClr val="bg1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chemeClr val="bg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종합경기장야구장</a:t>
                      </a:r>
                      <a:endParaRPr lang="ko-KR" altLang="en-US" sz="1800" dirty="0">
                        <a:solidFill>
                          <a:schemeClr val="bg1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67906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폐 회 식</a:t>
                      </a: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2018. 4.15(</a:t>
                      </a: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일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20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17:00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제주종합경기장</a:t>
                      </a:r>
                      <a:endParaRPr lang="ko-KR" altLang="en-US" sz="20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악대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 err="1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대회기기수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표지판수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참가선수단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등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</a:tcPr>
                </a:tc>
              </a:tr>
              <a:tr h="33644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smtClean="0">
                          <a:solidFill>
                            <a:schemeClr val="bg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집결시간</a:t>
                      </a:r>
                      <a:endParaRPr lang="ko-KR" altLang="en-US" sz="1800" dirty="0">
                        <a:solidFill>
                          <a:schemeClr val="bg1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16:00</a:t>
                      </a:r>
                      <a:endParaRPr lang="en-US" sz="1800" dirty="0">
                        <a:solidFill>
                          <a:schemeClr val="bg1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rgbClr val="0000FF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342902" y="5150718"/>
            <a:ext cx="11440986" cy="13388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A50C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dirty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 </a:t>
            </a:r>
            <a:r>
              <a:rPr lang="ko-KR" altLang="en-US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개회식연출 대행 업체 종합리허설 </a:t>
            </a:r>
            <a:r>
              <a:rPr lang="en-US" altLang="ko-KR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: 2018. 4. 12(</a:t>
            </a:r>
            <a:r>
              <a:rPr lang="ko-KR" altLang="en-US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목</a:t>
            </a:r>
            <a:r>
              <a:rPr lang="en-US" altLang="ko-KR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) 20:00, </a:t>
            </a:r>
            <a:r>
              <a:rPr lang="ko-KR" altLang="en-US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제주종합경기장 주경기장 </a:t>
            </a:r>
            <a:endParaRPr lang="en-US" altLang="ko-KR" dirty="0" smtClean="0">
              <a:solidFill>
                <a:srgbClr val="0000FF"/>
              </a:solidFill>
              <a:latin typeface="HY수평선B" pitchFamily="18" charset="-127"/>
              <a:ea typeface="HY수평선B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 </a:t>
            </a:r>
            <a:r>
              <a:rPr lang="en-US" altLang="ko-KR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 ※ </a:t>
            </a:r>
            <a:r>
              <a:rPr lang="ko-KR" altLang="en-US" dirty="0" err="1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기수단</a:t>
            </a:r>
            <a:r>
              <a:rPr lang="en-US" altLang="ko-KR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,</a:t>
            </a:r>
            <a:r>
              <a:rPr lang="ko-KR" altLang="en-US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표지판수는 대행업체 종합리허설에 앞서 </a:t>
            </a:r>
            <a:r>
              <a:rPr lang="en-US" altLang="ko-KR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17:00 </a:t>
            </a:r>
            <a:r>
              <a:rPr lang="ko-KR" altLang="en-US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부터 </a:t>
            </a:r>
            <a:r>
              <a:rPr lang="en-US" altLang="ko-KR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1</a:t>
            </a:r>
            <a:r>
              <a:rPr lang="ko-KR" altLang="en-US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시간</a:t>
            </a:r>
            <a:r>
              <a:rPr lang="en-US" altLang="ko-KR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30</a:t>
            </a:r>
            <a:r>
              <a:rPr lang="ko-KR" altLang="en-US" dirty="0" err="1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분동안</a:t>
            </a:r>
            <a:r>
              <a:rPr lang="ko-KR" altLang="en-US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 사전 연습 시행 </a:t>
            </a:r>
            <a:endParaRPr lang="en-US" altLang="ko-KR" dirty="0" smtClean="0">
              <a:solidFill>
                <a:srgbClr val="0000FF"/>
              </a:solidFill>
              <a:latin typeface="HY수평선B" pitchFamily="18" charset="-127"/>
              <a:ea typeface="HY수평선B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 </a:t>
            </a:r>
            <a:r>
              <a:rPr lang="en-US" altLang="ko-KR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 ※ 4/13</a:t>
            </a:r>
            <a:r>
              <a:rPr lang="ko-KR" altLang="en-US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일 </a:t>
            </a:r>
            <a:r>
              <a:rPr lang="en-US" altLang="ko-KR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16:00 </a:t>
            </a:r>
            <a:r>
              <a:rPr lang="ko-KR" altLang="en-US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모의개회식에는 선도악대 </a:t>
            </a:r>
            <a:r>
              <a:rPr lang="en-US" altLang="ko-KR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, </a:t>
            </a:r>
            <a:r>
              <a:rPr lang="ko-KR" altLang="en-US" dirty="0" err="1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기수단</a:t>
            </a:r>
            <a:r>
              <a:rPr lang="en-US" altLang="ko-KR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, </a:t>
            </a:r>
            <a:r>
              <a:rPr lang="ko-KR" altLang="en-US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표지판수</a:t>
            </a:r>
            <a:r>
              <a:rPr lang="en-US" altLang="ko-KR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, </a:t>
            </a:r>
            <a:r>
              <a:rPr lang="ko-KR" altLang="en-US" dirty="0" err="1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취타대</a:t>
            </a:r>
            <a:r>
              <a:rPr lang="ko-KR" altLang="en-US" dirty="0" smtClean="0">
                <a:solidFill>
                  <a:srgbClr val="0000FF"/>
                </a:solidFill>
                <a:latin typeface="HY수평선B" pitchFamily="18" charset="-127"/>
                <a:ea typeface="HY수평선B" pitchFamily="18" charset="-127"/>
              </a:rPr>
              <a:t> 참가에 의해 진행 </a:t>
            </a:r>
            <a:endParaRPr lang="ko-KR" altLang="en-US" dirty="0">
              <a:solidFill>
                <a:srgbClr val="0000FF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pic>
        <p:nvPicPr>
          <p:cNvPr id="13" name="_x216130360" descr="EMB00005110265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80" y="70926"/>
            <a:ext cx="897679" cy="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751440" y="404664"/>
            <a:ext cx="4032448" cy="43204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rmAutofit fontScale="7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400" u="sng" dirty="0" err="1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힘찬도약</a:t>
            </a:r>
            <a:r>
              <a:rPr lang="en-US" altLang="ko-KR" sz="2400" u="sng" dirty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u="sng" dirty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희망체전 </a:t>
            </a:r>
            <a:r>
              <a:rPr lang="ko-KR" altLang="en-US" sz="2400" u="sng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같이하는</a:t>
            </a:r>
            <a:r>
              <a:rPr lang="ko-KR" altLang="en-US" sz="2400" u="sng" dirty="0"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 희망제주</a:t>
            </a:r>
            <a:endParaRPr lang="ko-KR" altLang="en-US" sz="1900" b="1" u="sng" dirty="0">
              <a:solidFill>
                <a:srgbClr val="0000FF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78725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347189" y="116632"/>
            <a:ext cx="4092627" cy="492426"/>
            <a:chOff x="635221" y="1208382"/>
            <a:chExt cx="4092627" cy="492426"/>
          </a:xfrm>
        </p:grpSpPr>
        <p:sp>
          <p:nvSpPr>
            <p:cNvPr id="3" name="TextBox 2"/>
            <p:cNvSpPr txBox="1"/>
            <p:nvPr/>
          </p:nvSpPr>
          <p:spPr>
            <a:xfrm>
              <a:off x="1053582" y="1208382"/>
              <a:ext cx="3674266" cy="492426"/>
            </a:xfrm>
            <a:prstGeom prst="rect">
              <a:avLst/>
            </a:prstGeom>
            <a:noFill/>
          </p:spPr>
          <p:txBody>
            <a:bodyPr wrap="square" lIns="91422" tIns="45712" rIns="91422" bIns="45712" rtlCol="0">
              <a:spAutoFit/>
            </a:bodyPr>
            <a:lstStyle/>
            <a:p>
              <a:r>
                <a:rPr lang="ko-KR" altLang="en-US" sz="2600" b="1" dirty="0" smtClean="0">
                  <a:solidFill>
                    <a:srgbClr val="00206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부대행사장 배치도</a:t>
              </a:r>
              <a:endParaRPr lang="en-US" altLang="ko-KR" sz="2600" b="1" dirty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pic>
          <p:nvPicPr>
            <p:cNvPr id="4" name="Picture 3" descr="C:\Users\Sunhye\Desktop\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600" t="19460" r="48721" b="60291"/>
            <a:stretch>
              <a:fillRect/>
            </a:stretch>
          </p:blipFill>
          <p:spPr bwMode="auto">
            <a:xfrm>
              <a:off x="635221" y="1309991"/>
              <a:ext cx="331102" cy="298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8" t="18500" r="5448" b="18500"/>
          <a:stretch/>
        </p:blipFill>
        <p:spPr>
          <a:xfrm>
            <a:off x="0" y="609058"/>
            <a:ext cx="12192000" cy="6248942"/>
          </a:xfrm>
          <a:prstGeom prst="rect">
            <a:avLst/>
          </a:prstGeom>
        </p:spPr>
      </p:pic>
      <p:sp>
        <p:nvSpPr>
          <p:cNvPr id="6" name="모서리가 둥근 직사각형 5"/>
          <p:cNvSpPr/>
          <p:nvPr/>
        </p:nvSpPr>
        <p:spPr>
          <a:xfrm>
            <a:off x="7173986" y="3717069"/>
            <a:ext cx="1393366" cy="38924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향토음식점</a:t>
            </a:r>
            <a:endParaRPr lang="en-US" altLang="ko-KR" sz="1400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en-US" altLang="ko-KR" sz="1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25x25m-</a:t>
            </a:r>
            <a:r>
              <a:rPr lang="ko-KR" altLang="en-US" sz="1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몽골</a:t>
            </a:r>
            <a:r>
              <a:rPr lang="en-US" altLang="ko-KR" sz="1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10</a:t>
            </a:r>
            <a:r>
              <a:rPr lang="ko-KR" altLang="en-US" sz="1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동</a:t>
            </a:r>
            <a:endParaRPr lang="ko-KR" altLang="en-US" sz="10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 rot="1614218">
            <a:off x="5912656" y="2951910"/>
            <a:ext cx="835505" cy="563169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900"/>
              </a:lnSpc>
            </a:pPr>
            <a:r>
              <a:rPr lang="en-US" altLang="ko-KR" sz="105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Sports </a:t>
            </a:r>
          </a:p>
          <a:p>
            <a:pPr algn="ctr">
              <a:lnSpc>
                <a:spcPts val="900"/>
              </a:lnSpc>
            </a:pPr>
            <a:r>
              <a:rPr lang="en-US" altLang="ko-KR" sz="105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for all </a:t>
            </a:r>
          </a:p>
          <a:p>
            <a:pPr algn="ctr">
              <a:lnSpc>
                <a:spcPts val="900"/>
              </a:lnSpc>
            </a:pPr>
            <a:r>
              <a:rPr lang="en-US" altLang="ko-KR" sz="105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Event</a:t>
            </a:r>
          </a:p>
          <a:p>
            <a:pPr algn="ctr">
              <a:lnSpc>
                <a:spcPts val="900"/>
              </a:lnSpc>
            </a:pPr>
            <a:r>
              <a:rPr lang="ko-KR" altLang="en-US" sz="105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무대 및 부스</a:t>
            </a:r>
            <a:r>
              <a:rPr lang="en-US" altLang="ko-KR" sz="105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8</a:t>
            </a:r>
            <a:r>
              <a:rPr lang="ko-KR" altLang="en-US" sz="105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동</a:t>
            </a:r>
            <a:endParaRPr lang="ko-KR" altLang="en-US" sz="1050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7058951" y="4614080"/>
            <a:ext cx="271557" cy="504056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10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6</a:t>
            </a:r>
          </a:p>
          <a:p>
            <a:pPr algn="ctr"/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동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9823238" y="2845081"/>
            <a:ext cx="251641" cy="655926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</a:p>
          <a:p>
            <a:pPr algn="ctr"/>
            <a:r>
              <a:rPr lang="ko-KR" altLang="en-US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동</a:t>
            </a:r>
            <a:endParaRPr lang="ko-KR" altLang="en-US" sz="1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7248128" y="3295134"/>
            <a:ext cx="2563137" cy="205873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제주시 </a:t>
            </a:r>
            <a:r>
              <a:rPr lang="ko-KR" altLang="en-US" sz="12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읍면동</a:t>
            </a:r>
            <a:r>
              <a:rPr lang="ko-KR" altLang="en-US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부스</a:t>
            </a:r>
            <a:r>
              <a:rPr lang="en-US" altLang="ko-KR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(12</a:t>
            </a:r>
            <a:r>
              <a:rPr lang="ko-KR" altLang="en-US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동</a:t>
            </a:r>
            <a:r>
              <a:rPr lang="en-US" altLang="ko-KR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1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7248128" y="2867576"/>
            <a:ext cx="2186205" cy="216024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2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읍면동부스</a:t>
            </a:r>
            <a:r>
              <a:rPr lang="en-US" altLang="ko-KR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(11</a:t>
            </a:r>
            <a:r>
              <a:rPr lang="ko-KR" altLang="en-US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동</a:t>
            </a:r>
            <a:r>
              <a:rPr lang="en-US" altLang="ko-KR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 66x3m</a:t>
            </a:r>
            <a:endParaRPr lang="ko-KR" altLang="en-US" sz="11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73986" y="3458245"/>
            <a:ext cx="30264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/>
                </a:solidFill>
              </a:rPr>
              <a:t>←</a:t>
            </a:r>
            <a:r>
              <a:rPr lang="en-US" altLang="ko-KR" sz="1000" dirty="0" smtClean="0">
                <a:solidFill>
                  <a:schemeClr val="bg1"/>
                </a:solidFill>
              </a:rPr>
              <a:t>----------------------------72x3m--------------</a:t>
            </a:r>
            <a:r>
              <a:rPr lang="ko-KR" altLang="en-US" sz="1000" dirty="0" smtClean="0">
                <a:solidFill>
                  <a:schemeClr val="bg1"/>
                </a:solidFill>
              </a:rPr>
              <a:t>→</a:t>
            </a:r>
            <a:endParaRPr lang="ko-KR" altLang="en-US" sz="10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083110" y="2885892"/>
            <a:ext cx="3405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 smtClean="0">
                <a:solidFill>
                  <a:schemeClr val="bg1"/>
                </a:solidFill>
              </a:rPr>
              <a:t>18x</a:t>
            </a:r>
          </a:p>
          <a:p>
            <a:pPr algn="ctr"/>
            <a:r>
              <a:rPr lang="en-US" altLang="ko-KR" sz="1000" dirty="0" smtClean="0">
                <a:solidFill>
                  <a:schemeClr val="bg1"/>
                </a:solidFill>
              </a:rPr>
              <a:t>3</a:t>
            </a:r>
          </a:p>
          <a:p>
            <a:pPr algn="ctr"/>
            <a:r>
              <a:rPr lang="en-US" altLang="ko-KR" sz="1000" dirty="0" smtClean="0">
                <a:solidFill>
                  <a:schemeClr val="bg1"/>
                </a:solidFill>
              </a:rPr>
              <a:t>m</a:t>
            </a:r>
            <a:endParaRPr lang="ko-KR" altLang="en-US" sz="10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514707" y="2224215"/>
            <a:ext cx="5848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10x5m</a:t>
            </a:r>
            <a:endParaRPr lang="ko-KR" altLang="en-US" sz="1000" dirty="0"/>
          </a:p>
        </p:txBody>
      </p:sp>
      <p:sp>
        <p:nvSpPr>
          <p:cNvPr id="19" name="직사각형 18"/>
          <p:cNvSpPr/>
          <p:nvPr/>
        </p:nvSpPr>
        <p:spPr>
          <a:xfrm>
            <a:off x="7054535" y="5120618"/>
            <a:ext cx="2303649" cy="216024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2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서귀포시읍면동부스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(11</a:t>
            </a:r>
            <a:r>
              <a:rPr lang="ko-KR" altLang="en-US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동</a:t>
            </a:r>
            <a:r>
              <a:rPr lang="en-US" altLang="ko-KR" sz="9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 66x3m</a:t>
            </a:r>
            <a:endParaRPr lang="ko-KR" altLang="en-US" sz="9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63481" y="4423718"/>
            <a:ext cx="158990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사생대회 및</a:t>
            </a:r>
            <a:endParaRPr lang="en-US" altLang="ko-KR" sz="12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en-US" altLang="ko-KR" sz="1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  </a:t>
            </a:r>
            <a:r>
              <a:rPr lang="ko-KR" altLang="en-US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2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뉴</a:t>
            </a:r>
            <a:r>
              <a:rPr lang="ko-KR" altLang="en-US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스포츠체험</a:t>
            </a:r>
            <a:endParaRPr lang="ko-KR" altLang="en-US" sz="1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 rot="1657280">
            <a:off x="5536002" y="3455178"/>
            <a:ext cx="835023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제주시</a:t>
            </a:r>
            <a:endParaRPr lang="en-US" altLang="ko-KR" sz="1400" dirty="0" smtClean="0"/>
          </a:p>
          <a:p>
            <a:r>
              <a:rPr lang="ko-KR" altLang="en-US" sz="1400" dirty="0" smtClean="0"/>
              <a:t> 홍보</a:t>
            </a:r>
            <a:endParaRPr lang="en-US" altLang="ko-KR" sz="1400" dirty="0" smtClean="0"/>
          </a:p>
          <a:p>
            <a:r>
              <a:rPr lang="ko-KR" altLang="en-US" sz="1400" dirty="0" smtClean="0"/>
              <a:t>전시관</a:t>
            </a:r>
            <a:endParaRPr lang="en-US" altLang="ko-KR" sz="1400" dirty="0" smtClean="0"/>
          </a:p>
          <a:p>
            <a:r>
              <a:rPr lang="en-US" altLang="ko-KR" sz="1400" dirty="0" smtClean="0"/>
              <a:t>(18</a:t>
            </a:r>
            <a:r>
              <a:rPr lang="ko-KR" altLang="en-US" sz="1400" dirty="0" smtClean="0"/>
              <a:t>동</a:t>
            </a:r>
            <a:r>
              <a:rPr lang="en-US" altLang="ko-KR" sz="1400" dirty="0" smtClean="0"/>
              <a:t>)</a:t>
            </a:r>
            <a:endParaRPr lang="ko-KR" altLang="en-US" sz="1400" dirty="0"/>
          </a:p>
        </p:txBody>
      </p:sp>
      <p:sp>
        <p:nvSpPr>
          <p:cNvPr id="22" name="TextBox 21"/>
          <p:cNvSpPr txBox="1"/>
          <p:nvPr/>
        </p:nvSpPr>
        <p:spPr>
          <a:xfrm rot="1721982">
            <a:off x="5375611" y="2635290"/>
            <a:ext cx="3405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 smtClean="0">
                <a:solidFill>
                  <a:schemeClr val="bg1"/>
                </a:solidFill>
              </a:rPr>
              <a:t>65</a:t>
            </a:r>
          </a:p>
          <a:p>
            <a:pPr algn="ctr"/>
            <a:r>
              <a:rPr lang="en-US" altLang="ko-KR" sz="1000" dirty="0" err="1" smtClean="0">
                <a:solidFill>
                  <a:schemeClr val="bg1"/>
                </a:solidFill>
              </a:rPr>
              <a:t>m</a:t>
            </a:r>
            <a:endParaRPr lang="en-US" altLang="ko-KR" sz="1000" dirty="0" smtClean="0">
              <a:solidFill>
                <a:schemeClr val="bg1"/>
              </a:solidFill>
            </a:endParaRPr>
          </a:p>
          <a:p>
            <a:pPr algn="ctr"/>
            <a:endParaRPr lang="en-US" altLang="ko-KR" sz="1000" dirty="0" smtClean="0">
              <a:solidFill>
                <a:schemeClr val="bg1"/>
              </a:solidFill>
            </a:endParaRPr>
          </a:p>
          <a:p>
            <a:pPr algn="ctr"/>
            <a:r>
              <a:rPr lang="en-US" altLang="ko-KR" sz="1000" dirty="0" smtClean="0">
                <a:solidFill>
                  <a:schemeClr val="bg1"/>
                </a:solidFill>
              </a:rPr>
              <a:t>X</a:t>
            </a:r>
          </a:p>
          <a:p>
            <a:pPr algn="ctr"/>
            <a:endParaRPr lang="en-US" altLang="ko-KR" sz="1000" dirty="0" smtClean="0">
              <a:solidFill>
                <a:schemeClr val="bg1"/>
              </a:solidFill>
            </a:endParaRPr>
          </a:p>
          <a:p>
            <a:pPr algn="ctr"/>
            <a:r>
              <a:rPr lang="en-US" altLang="ko-KR" sz="1000" dirty="0" smtClean="0">
                <a:solidFill>
                  <a:schemeClr val="bg1"/>
                </a:solidFill>
              </a:rPr>
              <a:t>30</a:t>
            </a:r>
          </a:p>
          <a:p>
            <a:pPr algn="ctr"/>
            <a:r>
              <a:rPr lang="en-US" altLang="ko-KR" sz="1000" dirty="0" smtClean="0">
                <a:solidFill>
                  <a:schemeClr val="bg1"/>
                </a:solidFill>
              </a:rPr>
              <a:t>m</a:t>
            </a:r>
          </a:p>
          <a:p>
            <a:pPr algn="ctr"/>
            <a:endParaRPr lang="en-US" altLang="ko-KR" sz="1000" dirty="0">
              <a:solidFill>
                <a:schemeClr val="bg1"/>
              </a:solidFill>
            </a:endParaRPr>
          </a:p>
          <a:p>
            <a:pPr algn="ctr"/>
            <a:endParaRPr lang="ko-KR" alt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49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347189" y="116632"/>
            <a:ext cx="4092627" cy="492426"/>
            <a:chOff x="635221" y="1208382"/>
            <a:chExt cx="4092627" cy="492426"/>
          </a:xfrm>
        </p:grpSpPr>
        <p:sp>
          <p:nvSpPr>
            <p:cNvPr id="3" name="TextBox 2"/>
            <p:cNvSpPr txBox="1"/>
            <p:nvPr/>
          </p:nvSpPr>
          <p:spPr>
            <a:xfrm>
              <a:off x="1053582" y="1208382"/>
              <a:ext cx="3674266" cy="492426"/>
            </a:xfrm>
            <a:prstGeom prst="rect">
              <a:avLst/>
            </a:prstGeom>
            <a:noFill/>
          </p:spPr>
          <p:txBody>
            <a:bodyPr wrap="square" lIns="91422" tIns="45712" rIns="91422" bIns="45712" rtlCol="0">
              <a:spAutoFit/>
            </a:bodyPr>
            <a:lstStyle/>
            <a:p>
              <a:r>
                <a:rPr lang="ko-KR" altLang="en-US" sz="2600" b="1" dirty="0" smtClean="0">
                  <a:solidFill>
                    <a:srgbClr val="00206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부대행사장 간격</a:t>
              </a:r>
              <a:endParaRPr lang="en-US" altLang="ko-KR" sz="2600" b="1" dirty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pic>
          <p:nvPicPr>
            <p:cNvPr id="4" name="Picture 3" descr="C:\Users\Sunhye\Desktop\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600" t="19460" r="48721" b="60291"/>
            <a:stretch>
              <a:fillRect/>
            </a:stretch>
          </p:blipFill>
          <p:spPr bwMode="auto">
            <a:xfrm>
              <a:off x="635221" y="1309991"/>
              <a:ext cx="331102" cy="298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TextBox 7"/>
          <p:cNvSpPr txBox="1"/>
          <p:nvPr/>
        </p:nvSpPr>
        <p:spPr>
          <a:xfrm>
            <a:off x="7173986" y="3458245"/>
            <a:ext cx="30264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/>
                </a:solidFill>
              </a:rPr>
              <a:t>←</a:t>
            </a:r>
            <a:r>
              <a:rPr lang="en-US" altLang="ko-KR" sz="1000" dirty="0" smtClean="0">
                <a:solidFill>
                  <a:schemeClr val="bg1"/>
                </a:solidFill>
              </a:rPr>
              <a:t>----------------------------72x3m--------------</a:t>
            </a:r>
            <a:r>
              <a:rPr lang="ko-KR" altLang="en-US" sz="1000" dirty="0" smtClean="0">
                <a:solidFill>
                  <a:schemeClr val="bg1"/>
                </a:solidFill>
              </a:rPr>
              <a:t>→</a:t>
            </a:r>
            <a:endParaRPr lang="ko-KR" altLang="en-US" sz="10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083110" y="2885892"/>
            <a:ext cx="3405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 smtClean="0">
                <a:solidFill>
                  <a:schemeClr val="bg1"/>
                </a:solidFill>
              </a:rPr>
              <a:t>18x</a:t>
            </a:r>
          </a:p>
          <a:p>
            <a:pPr algn="ctr"/>
            <a:r>
              <a:rPr lang="en-US" altLang="ko-KR" sz="1000" dirty="0" smtClean="0">
                <a:solidFill>
                  <a:schemeClr val="bg1"/>
                </a:solidFill>
              </a:rPr>
              <a:t>3</a:t>
            </a:r>
          </a:p>
          <a:p>
            <a:pPr algn="ctr"/>
            <a:r>
              <a:rPr lang="en-US" altLang="ko-KR" sz="1000" dirty="0" smtClean="0">
                <a:solidFill>
                  <a:schemeClr val="bg1"/>
                </a:solidFill>
              </a:rPr>
              <a:t>m</a:t>
            </a:r>
            <a:endParaRPr lang="ko-KR" altLang="en-US" sz="1000" dirty="0">
              <a:solidFill>
                <a:schemeClr val="bg1"/>
              </a:solidFill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38" y="609058"/>
            <a:ext cx="11261124" cy="6178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44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813</Words>
  <Application>Microsoft Office PowerPoint</Application>
  <PresentationFormat>와이드스크린</PresentationFormat>
  <Paragraphs>250</Paragraphs>
  <Slides>8</Slides>
  <Notes>8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9" baseType="lpstr">
      <vt:lpstr>HY견고딕</vt:lpstr>
      <vt:lpstr>HY동녘B</vt:lpstr>
      <vt:lpstr>HY수평선B</vt:lpstr>
      <vt:lpstr>HY헤드라인M</vt:lpstr>
      <vt:lpstr>굴림</vt:lpstr>
      <vt:lpstr>돋움</vt:lpstr>
      <vt:lpstr>맑은 고딕</vt:lpstr>
      <vt:lpstr>한양신명조</vt:lpstr>
      <vt:lpstr>Arial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정찬식</dc:creator>
  <cp:lastModifiedBy>정찬식</cp:lastModifiedBy>
  <cp:revision>41</cp:revision>
  <cp:lastPrinted>2018-04-12T06:20:34Z</cp:lastPrinted>
  <dcterms:created xsi:type="dcterms:W3CDTF">2018-04-05T10:45:51Z</dcterms:created>
  <dcterms:modified xsi:type="dcterms:W3CDTF">2018-04-12T06:20:42Z</dcterms:modified>
</cp:coreProperties>
</file>