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440" r:id="rId2"/>
    <p:sldId id="325" r:id="rId3"/>
    <p:sldId id="300" r:id="rId4"/>
    <p:sldId id="441" r:id="rId5"/>
    <p:sldId id="505" r:id="rId6"/>
    <p:sldId id="530" r:id="rId7"/>
    <p:sldId id="504" r:id="rId8"/>
    <p:sldId id="507" r:id="rId9"/>
    <p:sldId id="508" r:id="rId10"/>
    <p:sldId id="509" r:id="rId11"/>
    <p:sldId id="510" r:id="rId12"/>
    <p:sldId id="511" r:id="rId13"/>
    <p:sldId id="545" r:id="rId14"/>
    <p:sldId id="546" r:id="rId15"/>
    <p:sldId id="537" r:id="rId16"/>
    <p:sldId id="547" r:id="rId17"/>
    <p:sldId id="550" r:id="rId18"/>
    <p:sldId id="512" r:id="rId19"/>
    <p:sldId id="513" r:id="rId20"/>
    <p:sldId id="514" r:id="rId21"/>
    <p:sldId id="515" r:id="rId22"/>
    <p:sldId id="516" r:id="rId23"/>
    <p:sldId id="517" r:id="rId24"/>
    <p:sldId id="518" r:id="rId25"/>
    <p:sldId id="519" r:id="rId26"/>
    <p:sldId id="548" r:id="rId27"/>
    <p:sldId id="536" r:id="rId28"/>
    <p:sldId id="542" r:id="rId29"/>
    <p:sldId id="549" r:id="rId30"/>
    <p:sldId id="521" r:id="rId31"/>
    <p:sldId id="531" r:id="rId32"/>
    <p:sldId id="535" r:id="rId33"/>
    <p:sldId id="532" r:id="rId34"/>
    <p:sldId id="543" r:id="rId35"/>
    <p:sldId id="544" r:id="rId36"/>
    <p:sldId id="533" r:id="rId37"/>
    <p:sldId id="525" r:id="rId38"/>
    <p:sldId id="539" r:id="rId39"/>
    <p:sldId id="540" r:id="rId40"/>
    <p:sldId id="541" r:id="rId41"/>
    <p:sldId id="524" r:id="rId42"/>
    <p:sldId id="538" r:id="rId43"/>
    <p:sldId id="551" r:id="rId44"/>
    <p:sldId id="552" r:id="rId45"/>
    <p:sldId id="465" r:id="rId4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FFCC"/>
    <a:srgbClr val="FF00FF"/>
    <a:srgbClr val="00FF99"/>
    <a:srgbClr val="FA50C9"/>
    <a:srgbClr val="90FD69"/>
    <a:srgbClr val="DCFB25"/>
    <a:srgbClr val="99FF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18" autoAdjust="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78"/>
    </p:cViewPr>
  </p:sorterViewPr>
  <p:notesViewPr>
    <p:cSldViewPr showGuides="1">
      <p:cViewPr varScale="1">
        <p:scale>
          <a:sx n="57" d="100"/>
          <a:sy n="57" d="100"/>
        </p:scale>
        <p:origin x="-138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643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C5E1A8D8-F49B-449B-868A-8A3F597B8519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643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B8BE25F3-2970-4E69-91EF-E622F5B556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758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89E4C3A2-2A60-4D8D-8C77-906AD6377241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312" tIns="45656" rIns="91312" bIns="45656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5CF6E3B0-20B1-4EC1-900B-12A34B42446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989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166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002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128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361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092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500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 latinLnBrk="1"/>
            <a:endParaRPr lang="ko-KR" altLang="en-US" dirty="0"/>
          </a:p>
          <a:p>
            <a:pPr fontAlgn="base" latinLnBrk="0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0494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5688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508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1707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556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9253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749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2049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052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2308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49066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828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6865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3224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225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8125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43537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8423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3534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0856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18982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8372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8078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24691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2468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236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23037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534005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74789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8639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839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9934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495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875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6993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19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119067-7BCD-4413-AFC2-27D435757C45}" type="datetimeFigureOut">
              <a:rPr lang="ko-KR" altLang="en-US" smtClean="0"/>
              <a:pPr/>
              <a:t>2018-03-31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D6BDB9-89D2-4822-A9B4-CADC818125A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317500"/>
          </a:effectLst>
        </p:spPr>
      </p:pic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699792" y="5714092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800" b="1" dirty="0" smtClean="0">
                <a:solidFill>
                  <a:srgbClr val="0000FF"/>
                </a:solidFill>
                <a:latin typeface="HY울릉도B" pitchFamily="18" charset="-127"/>
                <a:ea typeface="HY울릉도B" pitchFamily="18" charset="-127"/>
              </a:rPr>
              <a:t>도민체육대회 </a:t>
            </a:r>
            <a:r>
              <a:rPr lang="ko-KR" altLang="en-US" sz="2800" b="1" dirty="0" err="1" smtClean="0">
                <a:solidFill>
                  <a:srgbClr val="0000FF"/>
                </a:solidFill>
                <a:latin typeface="HY울릉도B" pitchFamily="18" charset="-127"/>
                <a:ea typeface="HY울릉도B" pitchFamily="18" charset="-127"/>
              </a:rPr>
              <a:t>준비기획단</a:t>
            </a:r>
            <a:endParaRPr lang="ko-KR" altLang="en-US" sz="2400" b="1" dirty="0">
              <a:solidFill>
                <a:srgbClr val="0000FF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548680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ko-KR" alt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대표자 회의</a:t>
            </a:r>
            <a:r>
              <a:rPr lang="en-US" altLang="ko-KR" sz="1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2018. 3. 30(</a:t>
            </a:r>
            <a:r>
              <a:rPr lang="ko-KR" altLang="en-US" sz="1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) 14:00</a:t>
            </a:r>
          </a:p>
          <a:p>
            <a:pPr algn="ctr"/>
            <a:r>
              <a:rPr lang="ko-KR" altLang="en-US" sz="16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제주특별자치도체육회관</a:t>
            </a:r>
            <a:r>
              <a:rPr lang="ko-KR" altLang="en-US" sz="16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세미나실 </a:t>
            </a:r>
            <a:endParaRPr lang="ko-KR" altLang="en-US" sz="1600" dirty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2564904"/>
            <a:ext cx="1243123" cy="144016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1187624" y="3103790"/>
            <a:ext cx="5688632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개 </a:t>
            </a:r>
            <a:r>
              <a:rPr lang="en-US" altLang="ko-KR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·</a:t>
            </a: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폐 회 식  운 영  및 성 화  봉 송</a:t>
            </a:r>
            <a:endParaRPr lang="en-US" altLang="ko-KR" sz="32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24238" y="2617748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PART2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51720" y="3780329"/>
            <a:ext cx="49028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추진 방향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개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·</a:t>
            </a: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폐회식 행사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성화봉송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endParaRPr lang="ko-KR" altLang="en-US" sz="2800" b="1" spc="-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187624" y="692696"/>
            <a:ext cx="475252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모다들엉</a:t>
            </a:r>
            <a:r>
              <a:rPr lang="ko-KR" altLang="en-US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즐겨보세</a:t>
            </a:r>
            <a:r>
              <a:rPr lang="en-US" altLang="ko-KR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건강백세 </a:t>
            </a:r>
            <a:r>
              <a:rPr lang="ko-KR" altLang="en-US" sz="2400" b="1" i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제주도민</a:t>
            </a:r>
            <a:endParaRPr lang="ko-KR" altLang="en-US" sz="2400" b="1" u="sng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22" y="500288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187220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추진방향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8"/>
            <a:ext cx="216024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1086991"/>
            <a:ext cx="8352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청정과 공존의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미래 제주 핵심 가치 연출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제주의 아픔과 치유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화해와 상생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화합과 전진의 이미지 구현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도민 참여와 화합의 공간 창출 프로그램 운영으로 감동 선사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                  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사람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자연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미래가 공존하는 제주체육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”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미션과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“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스포츠로 건강하고 행복한 제주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비전 제시로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120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만 내외 제주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</a:pP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도민 역량 결집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열정과 극복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경쟁과 협력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신뢰와 존중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의 스포츠맨십 실천과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          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도민 화합과 건강 증진기여의 대회 미래상 제시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itchFamily="2" charset="2"/>
              <a:buChar char="Ø"/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“체험 학습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봉사활동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의 날”로 지정 운영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                         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각 급 학교 자발적 참여 유도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1200"/>
              </a:spcBef>
            </a:pPr>
            <a:r>
              <a:rPr lang="ko-KR" altLang="en-US" sz="2000" b="1" dirty="0" smtClean="0">
                <a:latin typeface="HY헤드라인M" pitchFamily="18" charset="-127"/>
                <a:ea typeface="HY헤드라인M" pitchFamily="18" charset="-127"/>
              </a:rPr>
              <a:t>           </a:t>
            </a:r>
            <a:r>
              <a:rPr lang="ko-KR" altLang="en-US" sz="2400" b="1" dirty="0" smtClean="0">
                <a:solidFill>
                  <a:srgbClr val="C00000"/>
                </a:solidFill>
                <a:latin typeface="HY동녘B" pitchFamily="18" charset="-127"/>
                <a:ea typeface="HY동녘B" pitchFamily="18" charset="-127"/>
              </a:rPr>
              <a:t>각 급 학교 현장 체험학습 프로그램과 연계 추진</a:t>
            </a:r>
            <a:endParaRPr lang="en-US" altLang="ko-KR" sz="2400" b="1" dirty="0">
              <a:solidFill>
                <a:srgbClr val="C00000"/>
              </a:solidFill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22" name="줄무늬가 있는 오른쪽 화살표 21"/>
          <p:cNvSpPr/>
          <p:nvPr/>
        </p:nvSpPr>
        <p:spPr>
          <a:xfrm>
            <a:off x="1367644" y="1656754"/>
            <a:ext cx="216024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3" name="줄무늬가 있는 오른쪽 화살표 22"/>
          <p:cNvSpPr/>
          <p:nvPr/>
        </p:nvSpPr>
        <p:spPr>
          <a:xfrm>
            <a:off x="4427984" y="5301208"/>
            <a:ext cx="216024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211960" y="404664"/>
            <a:ext cx="475252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모다들엉</a:t>
            </a:r>
            <a:r>
              <a:rPr lang="ko-KR" altLang="en-US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즐겨보세</a:t>
            </a:r>
            <a:r>
              <a:rPr lang="en-US" altLang="ko-KR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건강백세 </a:t>
            </a:r>
            <a:r>
              <a:rPr lang="ko-KR" altLang="en-US" sz="2400" b="1" i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제주도민</a:t>
            </a:r>
            <a:endParaRPr lang="ko-KR" altLang="en-US" sz="2400" b="1" u="sng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 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971436"/>
            <a:ext cx="4032448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(4/13(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 20:00,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제주종합경기장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1154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모의개회식 </a:t>
            </a:r>
            <a:r>
              <a:rPr lang="en-US" altLang="ko-KR" dirty="0" smtClean="0"/>
              <a:t>: 4/12(</a:t>
            </a:r>
            <a:r>
              <a:rPr lang="ko-KR" altLang="en-US" dirty="0" smtClean="0"/>
              <a:t>목</a:t>
            </a:r>
            <a:r>
              <a:rPr lang="en-US" altLang="ko-KR" dirty="0" smtClean="0"/>
              <a:t>) 20:00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03467"/>
              </p:ext>
            </p:extLst>
          </p:nvPr>
        </p:nvGraphicFramePr>
        <p:xfrm>
          <a:off x="251519" y="1628800"/>
          <a:ext cx="8568953" cy="5040559"/>
        </p:xfrm>
        <a:graphic>
          <a:graphicData uri="http://schemas.openxmlformats.org/drawingml/2006/table">
            <a:tbl>
              <a:tblPr/>
              <a:tblGrid>
                <a:gridCol w="838753"/>
                <a:gridCol w="2113576"/>
                <a:gridCol w="1728192"/>
                <a:gridCol w="3888432"/>
              </a:tblGrid>
              <a:tr h="100138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b="1" kern="0" spc="-50" dirty="0" smtClean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 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ea typeface="제주명조"/>
                        </a:rPr>
                        <a:t>식전</a:t>
                      </a:r>
                      <a:r>
                        <a:rPr lang="en-US" altLang="ko-KR" sz="2000" b="1" kern="0" spc="-50" dirty="0">
                          <a:solidFill>
                            <a:srgbClr val="0000FF"/>
                          </a:solidFill>
                          <a:effectLst/>
                          <a:latin typeface="한양신명조"/>
                        </a:rPr>
                        <a:t>(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ea typeface="한양신명조"/>
                        </a:rPr>
                        <a:t>式典</a:t>
                      </a:r>
                      <a:r>
                        <a:rPr lang="en-US" altLang="ko-KR" sz="2000" b="1" kern="0" spc="-50" dirty="0">
                          <a:solidFill>
                            <a:srgbClr val="0000FF"/>
                          </a:solidFill>
                          <a:effectLst/>
                          <a:latin typeface="한양신명조"/>
                        </a:rPr>
                        <a:t>)</a:t>
                      </a:r>
                      <a:r>
                        <a:rPr lang="en-US" altLang="ko-KR" sz="2000" b="1" kern="0" spc="-50" dirty="0">
                          <a:solidFill>
                            <a:srgbClr val="0000FF"/>
                          </a:solidFill>
                          <a:effectLst/>
                          <a:latin typeface="제주명조"/>
                        </a:rPr>
                        <a:t>)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ea typeface="제주명조"/>
                        </a:rPr>
                        <a:t>행사 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latin typeface="제주명조"/>
                          <a:ea typeface="제주명조"/>
                        </a:rPr>
                        <a:t>화해와 상생의 땅 </a:t>
                      </a:r>
                      <a:endParaRPr lang="ko-KR" altLang="en-US" sz="2000" b="1" kern="0" spc="-50" dirty="0">
                        <a:solidFill>
                          <a:srgbClr val="0000FF"/>
                        </a:solidFill>
                        <a:effectLst/>
                        <a:latin typeface="제주명조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021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  <a:ea typeface="제주명조"/>
                        </a:rPr>
                        <a:t>사전</a:t>
                      </a:r>
                      <a:endParaRPr lang="ko-KR" altLang="en-US" sz="2000" b="1" kern="0" spc="-50">
                        <a:solidFill>
                          <a:srgbClr val="000000"/>
                        </a:solidFill>
                        <a:effectLst/>
                        <a:latin typeface="제주명조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행사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Opening </a:t>
                      </a: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공연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레크레이션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19:30~20:00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타이틀영상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비상대피요령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카운트다운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/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레크리에이션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(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김진환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사우스카니발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7370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  <a:ea typeface="제주명조"/>
                        </a:rPr>
                        <a:t>식전</a:t>
                      </a:r>
                      <a:endParaRPr lang="ko-KR" altLang="en-US" sz="2000" b="1" kern="0" spc="-50">
                        <a:solidFill>
                          <a:srgbClr val="000000"/>
                        </a:solidFill>
                        <a:effectLst/>
                        <a:latin typeface="제주명조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행사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“</a:t>
                      </a: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  <a:ea typeface="제주명조"/>
                        </a:rPr>
                        <a:t>화해와 </a:t>
                      </a:r>
                      <a:endParaRPr lang="ko-KR" altLang="en-US" sz="2000" b="1" kern="0" spc="-50">
                        <a:solidFill>
                          <a:srgbClr val="000000"/>
                        </a:solidFill>
                        <a:effectLst/>
                        <a:latin typeface="제주명조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상생의 땅</a:t>
                      </a: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”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(</a:t>
                      </a:r>
                      <a:r>
                        <a:rPr lang="ko-KR" altLang="en-US" sz="2000" b="1" kern="0" spc="-5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주제공연</a:t>
                      </a:r>
                      <a:r>
                        <a:rPr lang="en-US" altLang="ko-KR" sz="2000" b="1" kern="0" spc="-5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20:00 ~ 20:30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제주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4.3 70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년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/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이애주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 무용단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조냥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,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수눌움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,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나눔의 제주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	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제주판타지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제주명조"/>
                        </a:rPr>
                        <a:t>/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ea typeface="제주명조"/>
                        </a:rPr>
                        <a:t>연합합창단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 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971436"/>
            <a:ext cx="4032448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(4/13(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 20:00,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제주종합경기장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1154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모의개회식 </a:t>
            </a:r>
            <a:r>
              <a:rPr lang="en-US" altLang="ko-KR" dirty="0" smtClean="0"/>
              <a:t>: 4/12(</a:t>
            </a:r>
            <a:r>
              <a:rPr lang="ko-KR" altLang="en-US" dirty="0" smtClean="0"/>
              <a:t>목</a:t>
            </a:r>
            <a:r>
              <a:rPr lang="en-US" altLang="ko-KR" dirty="0" smtClean="0"/>
              <a:t>) 20:00 </a:t>
            </a:r>
            <a:endParaRPr lang="ko-KR" altLang="en-US" dirty="0"/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59630"/>
              </p:ext>
            </p:extLst>
          </p:nvPr>
        </p:nvGraphicFramePr>
        <p:xfrm>
          <a:off x="251519" y="1757217"/>
          <a:ext cx="8568953" cy="4408087"/>
        </p:xfrm>
        <a:graphic>
          <a:graphicData uri="http://schemas.openxmlformats.org/drawingml/2006/table">
            <a:tbl>
              <a:tblPr/>
              <a:tblGrid>
                <a:gridCol w="2907323"/>
                <a:gridCol w="1818185"/>
                <a:gridCol w="3843445"/>
              </a:tblGrid>
              <a:tr h="5915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개식 통고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20:31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팡파르</a:t>
                      </a: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영상</a:t>
                      </a: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915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b="1" kern="0" spc="-50" dirty="0">
                          <a:solidFill>
                            <a:srgbClr val="0000FF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선수단 입장 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b="1" kern="0" spc="-50" dirty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사람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과 </a:t>
                      </a:r>
                      <a:r>
                        <a:rPr lang="ko-KR" altLang="en-US" sz="2000" b="1" kern="0" spc="-50" dirty="0">
                          <a:solidFill>
                            <a:srgbClr val="00B05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자연</a:t>
                      </a:r>
                      <a:r>
                        <a:rPr lang="ko-KR" altLang="en-US" sz="2000" b="1" kern="0" spc="-50" dirty="0">
                          <a:solidFill>
                            <a:srgbClr val="0000FF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 공존하는 청정 스포츠의 섬 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0137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선수단 입장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20:31~20:40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0137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2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국기에 대한 경례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20:41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0137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20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애국가 제창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20:43</a:t>
                      </a:r>
                      <a:endParaRPr 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합창단</a:t>
                      </a: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208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20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순국선열 과 호국 영령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20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4.3</a:t>
                      </a:r>
                      <a:r>
                        <a:rPr lang="ko-KR" altLang="en-US" sz="20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희생자에 대한 묵념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20:45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98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 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971436"/>
            <a:ext cx="4032448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(4/13(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 20:00,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제주종합경기장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1154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모의개회식 </a:t>
            </a:r>
            <a:r>
              <a:rPr lang="en-US" altLang="ko-KR" dirty="0" smtClean="0"/>
              <a:t>: 4/12(</a:t>
            </a:r>
            <a:r>
              <a:rPr lang="ko-KR" altLang="en-US" dirty="0" smtClean="0"/>
              <a:t>목</a:t>
            </a:r>
            <a:r>
              <a:rPr lang="en-US" altLang="ko-KR" dirty="0" smtClean="0"/>
              <a:t>) 20:00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834131"/>
              </p:ext>
            </p:extLst>
          </p:nvPr>
        </p:nvGraphicFramePr>
        <p:xfrm>
          <a:off x="323528" y="1777206"/>
          <a:ext cx="8496944" cy="4408043"/>
        </p:xfrm>
        <a:graphic>
          <a:graphicData uri="http://schemas.openxmlformats.org/drawingml/2006/table">
            <a:tbl>
              <a:tblPr/>
              <a:tblGrid>
                <a:gridCol w="2490484"/>
                <a:gridCol w="1464990"/>
                <a:gridCol w="4541470"/>
              </a:tblGrid>
              <a:tr h="29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 개막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평화와 공존의 미래로 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개회 선언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20:46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부대회장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연출팀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319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 영 사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20:47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제주시장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319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대회기 게양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20:50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제주도의 노래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합창단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 회 사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20:53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대회장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도지사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6791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 사 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20:57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도의회 의장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6791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 사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21:00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도교육감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6791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</a:t>
                      </a:r>
                      <a:r>
                        <a:rPr lang="en-US" altLang="ko-KR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심판대표 선서 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21:03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심판 대표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960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성화 점화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21:05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환희의 송가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연출팀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합창단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882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319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축하 행사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희망의 약속</a:t>
                      </a:r>
                      <a:r>
                        <a:rPr lang="en-US" altLang="ko-KR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 큰 제주 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319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축하 공연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초청가수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21:10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거미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더이스트라이트</a:t>
                      </a:r>
                      <a:r>
                        <a:rPr lang="en-US" altLang="ko-KR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8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박상민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319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US" altLang="ko-KR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선수단 퇴장</a:t>
                      </a: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21:40</a:t>
                      </a:r>
                      <a:endParaRPr 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	</a:t>
                      </a:r>
                      <a:r>
                        <a:rPr lang="ko-KR" altLang="en-US" sz="18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행진곡</a:t>
                      </a:r>
                      <a:r>
                        <a:rPr lang="en-US" altLang="ko-KR" sz="18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b="1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18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33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6" name="직사각형 15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836712"/>
            <a:ext cx="2808312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 입장 선수단 편성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10654"/>
              </p:ext>
            </p:extLst>
          </p:nvPr>
        </p:nvGraphicFramePr>
        <p:xfrm>
          <a:off x="251520" y="1340768"/>
          <a:ext cx="8640959" cy="2822119"/>
        </p:xfrm>
        <a:graphic>
          <a:graphicData uri="http://schemas.openxmlformats.org/drawingml/2006/table">
            <a:tbl>
              <a:tblPr/>
              <a:tblGrid>
                <a:gridCol w="1313056"/>
                <a:gridCol w="1025828"/>
                <a:gridCol w="1189508"/>
                <a:gridCol w="1224136"/>
                <a:gridCol w="1080120"/>
                <a:gridCol w="1152128"/>
                <a:gridCol w="1008112"/>
                <a:gridCol w="648071"/>
              </a:tblGrid>
              <a:tr h="9324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선수단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구 분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장애인부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동호인클럽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교육지원청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   교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정 시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읍면동</a:t>
                      </a:r>
                      <a:r>
                        <a:rPr lang="en-US" altLang="ko-KR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포함</a:t>
                      </a:r>
                      <a:r>
                        <a:rPr lang="en-US" altLang="ko-KR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재외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도민회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한중교류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637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     수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983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지 휘 자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784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임원∙선수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42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x7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x10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(8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x12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x10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(8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x12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x5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59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431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계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44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98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98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464298"/>
              </p:ext>
            </p:extLst>
          </p:nvPr>
        </p:nvGraphicFramePr>
        <p:xfrm>
          <a:off x="251520" y="4437112"/>
          <a:ext cx="8640960" cy="2079494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207949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순서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표지판수 ⇨ 기수 ⇨ 지휘자 ⇨ 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여자선수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남자선수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순서로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           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입장하되 임원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·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선수는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제대 구분 없이 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제대로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편성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고교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개교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총지휘 및 기수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명으로 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 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호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대형으로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</a:t>
                      </a:r>
                      <a:endParaRPr lang="en-US" altLang="ko-KR" sz="18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및 정열은 </a:t>
                      </a:r>
                      <a:r>
                        <a:rPr lang="ko-KR" altLang="en-US" sz="18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식전부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임원의 지도에 따르도록 함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endParaRPr lang="ko-KR" altLang="en-US" sz="18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971600" y="188640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 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539552" y="668055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764704"/>
            <a:ext cx="3240360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선수단 입장 및 정열 형태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0926"/>
            <a:ext cx="897679" cy="64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17948" y="-342722"/>
            <a:ext cx="5472608" cy="86409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19672" y="404107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329050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56176" y="558924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43808" y="1988053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60378" y="2681539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성화대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410236" y="3548043"/>
            <a:ext cx="593812" cy="6010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482244" y="3615407"/>
            <a:ext cx="593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중앙</a:t>
            </a:r>
            <a:endParaRPr lang="en-US" altLang="ko-KR" sz="1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무대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_x213925928"/>
          <p:cNvSpPr>
            <a:spLocks noChangeArrowheads="1"/>
          </p:cNvSpPr>
          <p:nvPr/>
        </p:nvSpPr>
        <p:spPr bwMode="auto">
          <a:xfrm>
            <a:off x="6741492" y="5733256"/>
            <a:ext cx="1358900" cy="714375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서귀포시 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(96)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서귀포교육지원청</a:t>
            </a:r>
            <a:endParaRPr kumimoji="0" lang="en-US" altLang="ko-K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한양신명조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(96),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고교선수단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</a:t>
            </a:r>
            <a:r>
              <a:rPr lang="en-US" altLang="ko-KR" sz="1000" dirty="0" smtClean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30</a:t>
            </a:r>
            <a:r>
              <a:rPr lang="ko-KR" altLang="en-US" sz="1000" dirty="0" smtClean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개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교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)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_x213926648"/>
          <p:cNvSpPr>
            <a:spLocks noChangeArrowheads="1"/>
          </p:cNvSpPr>
          <p:nvPr/>
        </p:nvSpPr>
        <p:spPr bwMode="auto">
          <a:xfrm>
            <a:off x="343442" y="4020195"/>
            <a:ext cx="1358900" cy="661987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제주시 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(200)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 </a:t>
            </a:r>
            <a:r>
              <a:rPr kumimoji="0" lang="ko-KR" altLang="ko-K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제주시교육지원청</a:t>
            </a:r>
            <a:endParaRPr kumimoji="0" lang="en-US" altLang="ko-K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한양신명조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(96)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_x213927208"/>
          <p:cNvSpPr>
            <a:spLocks noChangeArrowheads="1"/>
          </p:cNvSpPr>
          <p:nvPr/>
        </p:nvSpPr>
        <p:spPr bwMode="auto">
          <a:xfrm>
            <a:off x="7533580" y="2556505"/>
            <a:ext cx="1430908" cy="661987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장애인부선</a:t>
            </a: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수단 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재외도민회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, 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다문화 가족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,</a:t>
            </a:r>
            <a:r>
              <a:rPr kumimoji="0" lang="ko-KR" altLang="en-US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한중교류선수단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_x213927288"/>
          <p:cNvSpPr>
            <a:spLocks noChangeArrowheads="1"/>
          </p:cNvSpPr>
          <p:nvPr/>
        </p:nvSpPr>
        <p:spPr bwMode="auto">
          <a:xfrm>
            <a:off x="1772940" y="1361207"/>
            <a:ext cx="1358900" cy="537533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동호인부 선수단</a:t>
            </a:r>
            <a:endParaRPr kumimoji="0" lang="en-US" altLang="ko-KR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한양신명조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(35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종목 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30~60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명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)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535183" y="-4252112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_x213927128"/>
          <p:cNvSpPr>
            <a:spLocks noChangeArrowheads="1"/>
          </p:cNvSpPr>
          <p:nvPr/>
        </p:nvSpPr>
        <p:spPr bwMode="auto">
          <a:xfrm rot="1111818">
            <a:off x="3366352" y="3863862"/>
            <a:ext cx="503237" cy="19843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화해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_x159857776"/>
          <p:cNvSpPr>
            <a:spLocks noChangeArrowheads="1"/>
          </p:cNvSpPr>
          <p:nvPr/>
        </p:nvSpPr>
        <p:spPr bwMode="auto">
          <a:xfrm rot="943108">
            <a:off x="4987395" y="4429560"/>
            <a:ext cx="503238" cy="19843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상생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1943708" y="43768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>
            <a:off x="3131840" y="1916832"/>
            <a:ext cx="1586648" cy="1152128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H="1">
            <a:off x="5451486" y="3212976"/>
            <a:ext cx="2144850" cy="72008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1" idx="0"/>
          </p:cNvCxnSpPr>
          <p:nvPr/>
        </p:nvCxnSpPr>
        <p:spPr>
          <a:xfrm flipV="1">
            <a:off x="1943708" y="2820039"/>
            <a:ext cx="1981456" cy="122103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3491880" y="2681539"/>
            <a:ext cx="3168352" cy="103549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flipH="1" flipV="1">
            <a:off x="5941388" y="3480506"/>
            <a:ext cx="470264" cy="2063775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660232" y="3717032"/>
            <a:ext cx="648072" cy="430887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표지판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정열선</a:t>
            </a:r>
            <a:endParaRPr lang="ko-KR" altLang="en-US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6" name="_x159857696"/>
          <p:cNvSpPr>
            <a:spLocks noChangeArrowheads="1"/>
          </p:cNvSpPr>
          <p:nvPr/>
        </p:nvSpPr>
        <p:spPr bwMode="auto">
          <a:xfrm>
            <a:off x="4644008" y="2523307"/>
            <a:ext cx="1872208" cy="401637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참가선수단 직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1,2,3,4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문 이용 동시 입장 정열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(73</a:t>
            </a:r>
            <a:r>
              <a: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개선수단</a:t>
            </a:r>
            <a:r>
              <a: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양신명조"/>
              </a:rPr>
              <a:t>)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 rot="1108798">
            <a:off x="3402126" y="2924944"/>
            <a:ext cx="1385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37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개선수단 도열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 rot="1108798">
            <a:off x="5050141" y="3497489"/>
            <a:ext cx="1385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36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개선수단 도열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59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2" y="692696"/>
            <a:ext cx="8926063" cy="600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0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971436"/>
            <a:ext cx="4176464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폐회식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(4/15(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일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 17:00,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제주종합경기장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286682"/>
              </p:ext>
            </p:extLst>
          </p:nvPr>
        </p:nvGraphicFramePr>
        <p:xfrm>
          <a:off x="251520" y="1436370"/>
          <a:ext cx="8640960" cy="4944961"/>
        </p:xfrm>
        <a:graphic>
          <a:graphicData uri="http://schemas.openxmlformats.org/drawingml/2006/table">
            <a:tbl>
              <a:tblPr/>
              <a:tblGrid>
                <a:gridCol w="2880320"/>
                <a:gridCol w="2160240"/>
                <a:gridCol w="3600400"/>
              </a:tblGrid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폐식통고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17:00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사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회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국기에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17:01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악대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17:02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대회장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도의회 의장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교육감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시장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회 사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17:12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대회장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대회기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강하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17:15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제주도의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노래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5490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대회기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전달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17:17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제주시장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→대회장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→서귀포시장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환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송 사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17:19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제주시장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폐회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선언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17:22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부대회장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소화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17:23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악대</a:t>
                      </a:r>
                      <a:endParaRPr lang="en-US" altLang="ko-KR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8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•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퇴장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17:25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행진곡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개 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·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폐회식행사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899428"/>
            <a:ext cx="3096344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식전</a:t>
            </a:r>
            <a:r>
              <a:rPr lang="en-US" altLang="ko-KR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式典</a:t>
            </a:r>
            <a:r>
              <a:rPr lang="en-US" altLang="ko-KR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행사 주요 일정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662211"/>
              </p:ext>
            </p:extLst>
          </p:nvPr>
        </p:nvGraphicFramePr>
        <p:xfrm>
          <a:off x="179512" y="1386928"/>
          <a:ext cx="8640961" cy="3245824"/>
        </p:xfrm>
        <a:graphic>
          <a:graphicData uri="http://schemas.openxmlformats.org/drawingml/2006/table">
            <a:tbl>
              <a:tblPr/>
              <a:tblGrid>
                <a:gridCol w="1224136"/>
                <a:gridCol w="2016224"/>
                <a:gridCol w="936104"/>
                <a:gridCol w="2101158"/>
                <a:gridCol w="2363339"/>
              </a:tblGrid>
              <a:tr h="4199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사 명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 자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 간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 소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 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92307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모의 </a:t>
                      </a:r>
                      <a:endParaRPr lang="en-US" altLang="ko-KR" sz="20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회 식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4.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12(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식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․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후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행사 전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출연진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표지판수 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및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기수단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 기수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19:00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0994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회 식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4.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13(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 출연진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선수단 등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185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19:00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종합경기장야구장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027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 회 식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4.15(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17:00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대회기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기수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표지판수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등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906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16:00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79512" y="4941168"/>
            <a:ext cx="8640960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A50C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동호인부 종목 선수단은 제주종합경기장 야구장에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4/13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일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(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금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)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 오후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7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시까지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 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장애인부 선수단은 오후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8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시 까지 제주종합경기장 직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1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문 앞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집결 </a:t>
            </a:r>
            <a:endParaRPr lang="en-US" altLang="ko-KR" dirty="0" smtClean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                                                        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→ 오후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8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시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30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분에 선수단 입장 </a:t>
            </a:r>
            <a:endParaRPr lang="en-US" altLang="ko-KR" dirty="0" smtClean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개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·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폐회식 출연 인원 및 입장 동선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: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개최 계획 자료 참조 </a:t>
            </a:r>
            <a:endParaRPr lang="ko-KR" altLang="en-US" dirty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5724128" y="1196752"/>
            <a:ext cx="2376264" cy="5760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spc="-300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진행순서</a:t>
            </a:r>
            <a:endParaRPr kumimoji="0" lang="ko-KR" altLang="en-US" sz="4000" b="1" i="0" u="none" strike="noStrike" kern="1200" cap="none" spc="-300" normalizeH="0" baseline="0" noProof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>
          <a:xfrm>
            <a:off x="609278" y="2276872"/>
            <a:ext cx="8067178" cy="36724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kumimoji="0" lang="en-US" altLang="ko-KR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개          </a:t>
            </a:r>
            <a:r>
              <a:rPr kumimoji="0" lang="ko-KR" altLang="en-US" sz="20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회 </a:t>
            </a: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endParaRPr kumimoji="0" lang="en-US" altLang="ko-KR" sz="20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kumimoji="0" lang="en-US" altLang="ko-KR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국 기 에  대 한  경 </a:t>
            </a:r>
            <a:r>
              <a:rPr kumimoji="0" lang="ko-KR" altLang="en-US" sz="2000" b="1" i="0" u="none" strike="noStrike" kern="1200" cap="none" spc="-200" normalizeH="0" baseline="0" noProof="0" dirty="0" err="1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례</a:t>
            </a:r>
            <a:endParaRPr kumimoji="0" lang="en-US" altLang="ko-KR" sz="20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kumimoji="0" lang="en-US" altLang="ko-KR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kumimoji="0" lang="ko-KR" altLang="en-US" sz="20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인사의 말씀</a:t>
            </a:r>
            <a:endParaRPr kumimoji="0" lang="en-US" altLang="ko-KR" sz="20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lang="en-US" altLang="ko-KR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개최 계획 설명  </a:t>
            </a:r>
            <a:endParaRPr lang="en-US" altLang="ko-KR" sz="2000" b="1" spc="-20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lang="en-US" altLang="ko-KR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본부  및 종목단체 공지 사항 전달</a:t>
            </a:r>
            <a:endParaRPr lang="en-US" altLang="ko-KR" sz="2000" b="1" spc="-20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  - </a:t>
            </a: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대진 추첨 </a:t>
            </a:r>
            <a:endParaRPr lang="en-US" altLang="ko-KR" sz="2000" b="1" spc="-20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lang="en-US" altLang="ko-KR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  </a:t>
            </a:r>
            <a:r>
              <a:rPr lang="ko-KR" altLang="en-US" sz="2000" b="1" spc="-200" dirty="0" smtClean="0">
                <a:ln>
                  <a:solidFill>
                    <a:schemeClr val="tx1">
                      <a:lumMod val="75000"/>
                      <a:lumOff val="25000"/>
                      <a:alpha val="2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폐          회 </a:t>
            </a:r>
            <a:endParaRPr lang="en-US" altLang="ko-KR" sz="2000" b="1" spc="-200" dirty="0" smtClean="0">
              <a:ln>
                <a:solidFill>
                  <a:schemeClr val="tx1">
                    <a:lumMod val="75000"/>
                    <a:lumOff val="25000"/>
                    <a:alpha val="2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7956376" y="1268760"/>
            <a:ext cx="0" cy="57606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411760" y="1124744"/>
            <a:ext cx="2520280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800" b="1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대표자 회의</a:t>
            </a:r>
            <a:endParaRPr lang="ko-KR" altLang="en-US" sz="2800" b="1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1800200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376264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성화 봉송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「개</a:t>
            </a:r>
            <a:r>
              <a:rPr lang="en-US" altLang="ko-KR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폐회식 운영 및 성화봉송」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343299"/>
              </p:ext>
            </p:extLst>
          </p:nvPr>
        </p:nvGraphicFramePr>
        <p:xfrm>
          <a:off x="323528" y="980728"/>
          <a:ext cx="8640960" cy="5688632"/>
        </p:xfrm>
        <a:graphic>
          <a:graphicData uri="http://schemas.openxmlformats.org/drawingml/2006/table">
            <a:tbl>
              <a:tblPr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640960"/>
              </a:tblGrid>
              <a:tr h="568863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■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행사개요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성화운영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4/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12(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～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13(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), 2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일간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20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행사주관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성화부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 봉 송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 일원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23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구간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주요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구간 외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차량봉송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■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채 화 식</a:t>
                      </a: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일 시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4/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12(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08:00        </a:t>
                      </a:r>
                      <a:r>
                        <a:rPr lang="ko-KR" altLang="en-US" sz="2000" b="1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 소 </a:t>
                      </a:r>
                      <a:r>
                        <a:rPr lang="en-US" altLang="ko-KR" sz="20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err="1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삼성혈</a:t>
                      </a:r>
                      <a:endParaRPr lang="ko-KR" altLang="en-US" sz="2000" dirty="0">
                        <a:solidFill>
                          <a:srgbClr val="FF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주 관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개최지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20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성화부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■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봉 송</a:t>
                      </a: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일 시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4/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12(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09:00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～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17:30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21:00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장 소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 일원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봉송            </a:t>
                      </a: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주 관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성화부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 </a:t>
                      </a:r>
                      <a:endParaRPr lang="ko-KR" altLang="en-US" sz="2000" b="1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■ </a:t>
                      </a:r>
                      <a:r>
                        <a:rPr lang="ko-KR" altLang="en-US" sz="2000" b="1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안치식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및 </a:t>
                      </a:r>
                      <a:r>
                        <a:rPr lang="ko-KR" altLang="en-US" sz="2000" b="1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출발식</a:t>
                      </a:r>
                      <a:endParaRPr lang="ko-KR" altLang="en-US" sz="2000" b="1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안치 일시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4/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12(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17:30 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출발 일시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4/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13(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19:30   </a:t>
                      </a:r>
                      <a:r>
                        <a:rPr lang="ko-KR" altLang="en-US" sz="20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 소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제주시청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주 관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0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성화부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41286" marR="41286" marT="11414" marB="114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11960" y="404664"/>
            <a:ext cx="475252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모다들엉</a:t>
            </a:r>
            <a:r>
              <a:rPr lang="ko-KR" altLang="en-US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즐겨보세</a:t>
            </a:r>
            <a:r>
              <a:rPr lang="en-US" altLang="ko-KR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건강백세 </a:t>
            </a:r>
            <a:r>
              <a:rPr lang="ko-KR" altLang="en-US" sz="2400" b="1" i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제주도민</a:t>
            </a:r>
            <a:endParaRPr lang="ko-KR" altLang="en-US" sz="2400" b="1" u="sng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2564904"/>
            <a:ext cx="1243123" cy="144016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1187624" y="3103790"/>
            <a:ext cx="5688632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경 기  및  경 기 장   운 영</a:t>
            </a:r>
            <a:endParaRPr lang="en-US" altLang="ko-KR" sz="32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24238" y="2617748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PART3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51720" y="3780329"/>
            <a:ext cx="49028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주요 일정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경기종목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경기임원 구성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종목별 경기 및 경기장 운영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endParaRPr lang="ko-KR" altLang="en-US" sz="2800" b="1" spc="-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5496" y="801037"/>
            <a:ext cx="4968552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sz="2400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sz="2400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sz="24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sz="2400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1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376264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주요 일정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574698"/>
              </p:ext>
            </p:extLst>
          </p:nvPr>
        </p:nvGraphicFramePr>
        <p:xfrm>
          <a:off x="251520" y="1052736"/>
          <a:ext cx="8640960" cy="5616624"/>
        </p:xfrm>
        <a:graphic>
          <a:graphicData uri="http://schemas.openxmlformats.org/drawingml/2006/table">
            <a:tbl>
              <a:tbl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640960"/>
              </a:tblGrid>
              <a:tr h="56166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</a:t>
                      </a:r>
                      <a:r>
                        <a:rPr lang="ko-KR" altLang="en-US" sz="24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참가신청서 배부</a:t>
                      </a:r>
                      <a:r>
                        <a:rPr lang="en-US" altLang="ko-KR" sz="24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en-US" altLang="ko-KR" sz="2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2/20) </a:t>
                      </a:r>
                      <a:r>
                        <a:rPr lang="ko-KR" altLang="en-US" sz="2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전산관리시스템 교육</a:t>
                      </a:r>
                      <a:r>
                        <a:rPr lang="en-US" altLang="ko-KR" sz="2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(3/4~6)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참가신청서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마감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3/15,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15:00)</a:t>
                      </a:r>
                      <a:endParaRPr lang="ko-KR" altLang="en-US" sz="2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사전열람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3/19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~ 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21,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일간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열람확인서 제출 마감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(3/23, 15:00)</a:t>
                      </a:r>
                    </a:p>
                    <a:p>
                      <a:pPr marL="0" marR="0" lvl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참가신청 현황 작성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(~3/25)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대진표 작성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3/25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~ 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3/26)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대표자회의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(3/30,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14:00), </a:t>
                      </a: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대진추첨 </a:t>
                      </a:r>
                      <a:endParaRPr lang="en-US" altLang="ko-KR" sz="24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○ 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 </a:t>
                      </a:r>
                      <a:r>
                        <a:rPr lang="en-US" altLang="ko-KR" sz="2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4/13~15</a:t>
                      </a:r>
                      <a:endParaRPr lang="en-US" altLang="ko-KR" sz="2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사전경기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복싱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(3/31),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농구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2400" dirty="0" err="1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우슈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태권도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핸드볼</a:t>
                      </a:r>
                      <a:r>
                        <a:rPr lang="en-US" altLang="ko-KR" sz="2400" dirty="0" smtClean="0">
                          <a:solidFill>
                            <a:srgbClr val="00B05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(4/7~8)</a:t>
                      </a:r>
                      <a:endParaRPr lang="ko-KR" altLang="en-US" sz="2400" dirty="0">
                        <a:solidFill>
                          <a:srgbClr val="00B05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2314" marR="62314" marT="17228" marB="172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04664"/>
            <a:ext cx="4176464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95232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종목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(51</a:t>
            </a: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종목</a:t>
            </a:r>
            <a:r>
              <a:rPr kumimoji="0" lang="en-US" altLang="ko-KR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)</a:t>
            </a: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0"/>
            <a:ext cx="331236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5538718"/>
            <a:ext cx="1944216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장애인부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17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종목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323528" y="5949280"/>
          <a:ext cx="8568952" cy="713740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71374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육상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탁구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농구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수영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태권도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배드민턴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게이트볼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사이클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론볼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파크골프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풋살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바둑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당구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좌식배구</a:t>
                      </a:r>
                      <a:r>
                        <a:rPr lang="en-US" altLang="ko-KR" sz="16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실내조정</a:t>
                      </a: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역도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19966"/>
              </p:ext>
            </p:extLst>
          </p:nvPr>
        </p:nvGraphicFramePr>
        <p:xfrm>
          <a:off x="323528" y="899239"/>
          <a:ext cx="8568952" cy="4583866"/>
        </p:xfrm>
        <a:graphic>
          <a:graphicData uri="http://schemas.openxmlformats.org/drawingml/2006/table">
            <a:tbl>
              <a:tblPr/>
              <a:tblGrid>
                <a:gridCol w="443222"/>
                <a:gridCol w="1846757"/>
                <a:gridCol w="6278973"/>
              </a:tblGrid>
              <a:tr h="22550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 별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 기 종 목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</a:tr>
              <a:tr h="32452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유년부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(3)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롤러스포츠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86409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초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중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등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학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교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학교운동부 대항</a:t>
                      </a:r>
                    </a:p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(25)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12700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육상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테니스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탁구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핸드볼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역도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복싱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자전거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농구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씨름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레슬링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야구소프트볼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검도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태권도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배드민턴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세일링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롤러스포츠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근대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우슈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8640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스포츠클럽부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대항</a:t>
                      </a:r>
                    </a:p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(22)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12700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탁구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핸드볼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농구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검도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배드민턴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산악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우슈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스쿼시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댄스스포츠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바둑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자전거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족구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줄넘기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세일링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롤러스포츠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태권도</a:t>
                      </a:r>
                      <a:r>
                        <a:rPr lang="en-US" altLang="ko-KR" sz="1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en-US" altLang="ko-KR" sz="14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NEW SPORTS </a:t>
                      </a:r>
                      <a:r>
                        <a:rPr lang="ko-KR" altLang="en-US" sz="14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</a:t>
                      </a:r>
                      <a:r>
                        <a:rPr lang="en-US" altLang="ko-KR" sz="14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 err="1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넷볼</a:t>
                      </a:r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티볼</a:t>
                      </a:r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풋살</a:t>
                      </a:r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플로어볼</a:t>
                      </a:r>
                      <a:r>
                        <a:rPr lang="ko-KR" altLang="en-US" sz="14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4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64807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반</a:t>
                      </a:r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읍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‧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‧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동 대항</a:t>
                      </a:r>
                    </a:p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(11)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12700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육상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(400mR, 800mR),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테니스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탁구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건강 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에어로빅 등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씨름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배드민턴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민속경기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줄다리기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․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줄넘기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5332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동호인클럽</a:t>
                      </a:r>
                    </a:p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대항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(39)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12700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육상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테니스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정구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탁구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핸드볼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복싱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자전거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농구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씨름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야구소프트볼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승마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검도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궁도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태권도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배드민턴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롤러스포츠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세일링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볼링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골프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산악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보디빌딩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우슈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철인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스쿼시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당구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댄스스포츠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바둑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족구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게이트볼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국학기공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그라운드골프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패러글라이딩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파크골프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줄넘기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수영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9583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재외도민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(4)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족구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제기차기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투호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고리던지기</a:t>
                      </a:r>
                    </a:p>
                  </a:txBody>
                  <a:tcPr marL="35665" marR="35665" marT="9860" marB="986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932040" y="404664"/>
            <a:ext cx="4176464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66429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임원 구성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251521" y="980729"/>
          <a:ext cx="8640960" cy="5328592"/>
        </p:xfrm>
        <a:graphic>
          <a:graphicData uri="http://schemas.openxmlformats.org/drawingml/2006/table">
            <a:tbl>
              <a:tblPr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640960"/>
              </a:tblGrid>
              <a:tr h="53285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 경기주관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 단체별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 임원 구성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주관단체 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장애인경기단체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 각 경기 부문별 임원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위원장 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부위원장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임원장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총무부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심판부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기록부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시설부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편성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구성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- </a:t>
                      </a: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심판부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임원은 해당 종목 경기에 참가할 수 없음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부별 임원의 역할</a:t>
                      </a:r>
                      <a:r>
                        <a:rPr lang="ko-KR" altLang="en-US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분장을 통하여 해당 종목 경기의 원활한 운영 도모</a:t>
                      </a:r>
                      <a:endParaRPr lang="ko-KR" altLang="en-US" sz="1800" b="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기간 중 소속기관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단체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업체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장에게 할애 요청이 필요할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경우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경기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 명단 제출 양식에 반드시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할애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요청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확인 및 소속과 주소 명시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❍ 제출 마감 </a:t>
                      </a:r>
                      <a:endParaRPr lang="en-US" altLang="ko-KR" sz="18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- </a:t>
                      </a:r>
                      <a:r>
                        <a:rPr lang="ko-KR" altLang="en-US" sz="18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종목단체별 경기 임원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3/11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 기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제출 마감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담당 강영석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※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프로그램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에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 경기 임원 명단 수록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ko-KR" altLang="en-US" sz="18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945" marR="54945" marT="15191" marB="151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860032" y="476672"/>
            <a:ext cx="4176464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행사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908720"/>
            <a:ext cx="1872208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경  기   운  영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1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507500"/>
              </p:ext>
            </p:extLst>
          </p:nvPr>
        </p:nvGraphicFramePr>
        <p:xfrm>
          <a:off x="323528" y="1412776"/>
          <a:ext cx="8568952" cy="79476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도민체육대회 참가 요강에 따라 운영하고 동 규정에 명시되지 아니한 경우 종목별 해당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종목단체의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경기규칙에 의한다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590225"/>
              </p:ext>
            </p:extLst>
          </p:nvPr>
        </p:nvGraphicFramePr>
        <p:xfrm>
          <a:off x="323528" y="2708920"/>
          <a:ext cx="8640960" cy="1617726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0">
                <a:tc>
                  <a:txBody>
                    <a:bodyPr/>
                    <a:lstStyle/>
                    <a:p>
                      <a:pPr marL="108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종목별로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세부종목 포함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추첨하되 다수 팀 참가 선수단에 우선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시드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배정권을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주어 추첨을 하고 나머지는 대진 순서에 의하여 추첨을 한다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08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무승부일 경우 해당 종목별 요강에 의해 운영하고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순위전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(3~4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위전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5~6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위전 등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은 행하지 아니한다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23528" y="2276872"/>
            <a:ext cx="1872208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토너먼트 경기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1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588784"/>
              </p:ext>
            </p:extLst>
          </p:nvPr>
        </p:nvGraphicFramePr>
        <p:xfrm>
          <a:off x="336780" y="4941168"/>
          <a:ext cx="8568952" cy="169392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marL="180000" marR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1)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공통사항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80000" marR="0"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국제대회 참가 예정 선수로 선발된 선수</a:t>
                      </a:r>
                    </a:p>
                    <a:p>
                      <a:pPr marL="1800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부상 선수의 경우에는 종합병원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 보건소 포함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의 진단서를 첨부하여 본회의 승인을 받아 대회 개최 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일전까지 유자격 선수로 교체할 수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있음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8" y="4469050"/>
            <a:ext cx="1872208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참가신청 변경 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6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860032" y="476672"/>
            <a:ext cx="4176464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행사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8" y="908720"/>
            <a:ext cx="1872208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참가신청 변경 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6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860032" y="476672"/>
            <a:ext cx="4176464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3528" y="1484784"/>
            <a:ext cx="8424936" cy="5078313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  <a:alpha val="92000"/>
              </a:schemeClr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ct val="180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2)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 반 부</a:t>
            </a:r>
            <a:endParaRPr lang="en-US" altLang="ko-KR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fontAlgn="base">
              <a:lnSpc>
                <a:spcPct val="180000"/>
              </a:lnSpc>
              <a:tabLst>
                <a:tab pos="5144770" algn="l"/>
              </a:tabLst>
            </a:pPr>
            <a:r>
              <a:rPr lang="en-US" altLang="ko-KR" sz="2000" u="sng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읍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u="sng" kern="0" dirty="0" err="1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동별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육상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(400mR, 800mR), 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민속경기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줄다리기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줄넘기</a:t>
            </a:r>
            <a:r>
              <a:rPr lang="en-US" altLang="ko-KR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 </a:t>
            </a:r>
            <a:r>
              <a:rPr lang="ko-KR" altLang="en-US" sz="2000" kern="0" spc="-4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참가하는 선수에 한해서 대회 당일 제</a:t>
            </a:r>
            <a:r>
              <a:rPr lang="en-US" altLang="ko-KR" sz="2000" kern="0" spc="-4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52</a:t>
            </a:r>
            <a:r>
              <a:rPr lang="ko-KR" altLang="en-US" sz="2000" kern="0" spc="-4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회 </a:t>
            </a:r>
            <a:r>
              <a:rPr lang="ko-KR" altLang="en-US" sz="2000" u="sng" kern="0" spc="-4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도민체전 등록 선수 확인서를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대회 운영본부로 제출하여 교체할 수 있다</a:t>
            </a:r>
            <a:r>
              <a:rPr lang="en-US" altLang="ko-KR" sz="2000" u="sng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ko-KR" altLang="en-US" sz="2000" u="sng" kern="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35000" fontAlgn="base">
              <a:lnSpc>
                <a:spcPct val="180000"/>
              </a:lnSpc>
              <a:tabLst>
                <a:tab pos="5144770" algn="l"/>
              </a:tabLst>
            </a:pPr>
            <a:r>
              <a:rPr lang="en-US" altLang="ko-KR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※ 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경기주관 종목단체 자체 경기 운영 내규 및 방침에 의하여 사전 공지된 바에 따라 경기시작 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일전까지 신청사항을 변경하고자 하는 경우</a:t>
            </a:r>
            <a:r>
              <a:rPr lang="ko-KR" altLang="en-US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에는 반드시 사유를 명시하고 종목단체를 </a:t>
            </a:r>
            <a:r>
              <a:rPr lang="ko-KR" altLang="en-US" sz="20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경유하여 </a:t>
            </a:r>
            <a:r>
              <a:rPr lang="ko-KR" altLang="en-US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본회의 승인을 받아 유자격 선수로 교체 </a:t>
            </a:r>
            <a:r>
              <a:rPr lang="ko-KR" altLang="en-US" sz="20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할 수 </a:t>
            </a:r>
            <a:r>
              <a:rPr lang="ko-KR" altLang="en-US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있다</a:t>
            </a:r>
            <a:r>
              <a:rPr lang="en-US" altLang="ko-KR" sz="2000" kern="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.(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유자격 선수라 함은 제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52</a:t>
            </a:r>
            <a:r>
              <a:rPr lang="ko-KR" altLang="en-US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회 도민체전 참가 선수등록을 마친 자를 말한다</a:t>
            </a:r>
            <a:r>
              <a:rPr lang="en-US" altLang="ko-KR" sz="2000" u="sng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ko-KR" altLang="en-US" sz="2000" u="sng" kern="0" spc="0" dirty="0">
              <a:solidFill>
                <a:srgbClr val="0000FF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860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행사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1012666"/>
            <a:ext cx="2808312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열람 및 이의신청 처리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23528" y="2780928"/>
            <a:ext cx="2808312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부상에 대한 처리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1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8" y="4253026"/>
            <a:ext cx="2880320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시                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9874"/>
              </p:ext>
            </p:extLst>
          </p:nvPr>
        </p:nvGraphicFramePr>
        <p:xfrm>
          <a:off x="323528" y="1484784"/>
          <a:ext cx="8568952" cy="112242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신청 열람과 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이의 </a:t>
                      </a:r>
                      <a:r>
                        <a:rPr lang="ko-KR" altLang="en-US" sz="1800" u="sng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신립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기간 종료 후의 이의 신청서 또는 소청서</a:t>
                      </a:r>
                      <a:r>
                        <a:rPr lang="en-US" altLang="ko-KR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선수자격에 한함</a:t>
                      </a:r>
                      <a:r>
                        <a:rPr lang="en-US" altLang="ko-KR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는 제출할 수 없고 처리하지도 않는다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다만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신청서와 실제로 출전한 자가 동일인이 아닐 경우에 한하여 이의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소청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를 제기할 수 있다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330415"/>
              </p:ext>
            </p:extLst>
          </p:nvPr>
        </p:nvGraphicFramePr>
        <p:xfrm>
          <a:off x="323528" y="3263638"/>
          <a:ext cx="8568952" cy="74142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 중 선수의 경미한 부상은 경기장에 파견된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의료반이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처리 하나 후송 치료를 요하는 부상자는 해당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참가팀에서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경비를 부담한다</a:t>
                      </a:r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.(</a:t>
                      </a:r>
                      <a:r>
                        <a:rPr lang="ko-KR" altLang="en-US" sz="16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주최자 배상책임 보험 별도참조</a:t>
                      </a:r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en-US" altLang="ko-KR" sz="160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15678"/>
              </p:ext>
            </p:extLst>
          </p:nvPr>
        </p:nvGraphicFramePr>
        <p:xfrm>
          <a:off x="323528" y="4725144"/>
          <a:ext cx="8568952" cy="1956054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r>
                        <a:rPr kumimoji="0" lang="ko-KR" altLang="en-US" sz="1800" b="1" u="sng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종목별 단체</a:t>
                      </a:r>
                      <a:r>
                        <a:rPr kumimoji="0" lang="en-US" altLang="ko-KR" sz="1800" b="1" u="sng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kumimoji="0" lang="ko-KR" altLang="en-US" sz="1800" b="1" u="sng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개인 시상</a:t>
                      </a:r>
                    </a:p>
                    <a:p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유년부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포함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1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2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3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메달 및 회장 상장</a:t>
                      </a:r>
                    </a:p>
                    <a:p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고등학교부</a:t>
                      </a:r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4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스포츠클럽부</a:t>
                      </a:r>
                      <a:r>
                        <a:rPr kumimoji="0" lang="ko-KR" altLang="en-US" sz="14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및 </a:t>
                      </a:r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NEW SPORTS </a:t>
                      </a:r>
                      <a:r>
                        <a:rPr kumimoji="0" lang="ko-KR" altLang="en-US" sz="14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종목 포함</a:t>
                      </a:r>
                      <a:r>
                        <a:rPr kumimoji="0" lang="en-US" altLang="ko-KR" sz="14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1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2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3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메달 및</a:t>
                      </a:r>
                      <a:endParaRPr kumimoji="0" lang="en-US" altLang="ko-KR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                                                                                  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교육감 상장</a:t>
                      </a:r>
                    </a:p>
                    <a:p>
                      <a:r>
                        <a:rPr kumimoji="0" lang="ko-KR" altLang="en-US" sz="1800" b="1" u="sng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마스터상</a:t>
                      </a:r>
                    </a:p>
                    <a:p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- SENIOR MASTER : 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종목별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회장배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및 증서</a:t>
                      </a:r>
                    </a:p>
                    <a:p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- JUNIOR MASTER 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고등학교부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종목별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)-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교육감배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및 증서</a:t>
                      </a:r>
                      <a:endParaRPr lang="ko-KR" altLang="en-US" sz="1800" dirty="0">
                        <a:solidFill>
                          <a:srgbClr val="FF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9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148064" y="476672"/>
            <a:ext cx="3888432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행사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8" y="908720"/>
            <a:ext cx="2808312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시상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MOST_CUP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운영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028615"/>
              </p:ext>
            </p:extLst>
          </p:nvPr>
        </p:nvGraphicFramePr>
        <p:xfrm>
          <a:off x="323528" y="1412776"/>
          <a:ext cx="8568952" cy="5392801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◈ 대상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en-US" altLang="ko-KR" sz="1800" b="1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M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.O.S.T-CUP)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체전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VISION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구현 및 성적 우수 선수단 선정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제주특별자치도체육회장배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학생부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 통합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제주특별자치도교육감배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◈ 참여상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en-US" altLang="ko-KR" sz="1800" b="1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M</a:t>
                      </a:r>
                      <a:r>
                        <a:rPr kumimoji="0" lang="en-US" altLang="ko-KR" sz="1800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oderate_CUP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다수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종목팀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참가 및 우수성적 거양</a:t>
                      </a:r>
                      <a:endParaRPr kumimoji="0" lang="en-US" altLang="ko-KR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                                    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읍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면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동 및 학교 선수단 대상 선정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제주특별자치도체육회장배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학생부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 통합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제주특별자치도교육감배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◈ 실천상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en-US" altLang="ko-KR" sz="1800" b="1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O</a:t>
                      </a:r>
                      <a:r>
                        <a:rPr kumimoji="0" lang="en-US" altLang="ko-KR" sz="1800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rdinary_CUP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일상의 건강증진 및 복지의 스포츠활동 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실천 동호인</a:t>
                      </a:r>
                      <a:endParaRPr kumimoji="0" lang="en-US" altLang="ko-KR" sz="1800" kern="12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                            (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스포츠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클럽 대상 선정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제주특별자치도체육회장배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학생부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 통합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제주특별자치도교육감배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◈ 화합상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en-US" altLang="ko-KR" sz="1800" b="1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S</a:t>
                      </a:r>
                      <a:r>
                        <a:rPr kumimoji="0" lang="en-US" altLang="ko-KR" sz="1800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olidarity_CUP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개회식 입장 및 화합과 결속 유도 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행정시체육회 및</a:t>
                      </a:r>
                      <a:endParaRPr kumimoji="0" lang="en-US" altLang="ko-KR" sz="1800" kern="12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                                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지역교육청 대상 선정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제주특별자치도체육회장배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학생부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초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 통합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: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제주특별자치도교육감배</a:t>
                      </a:r>
                      <a:endParaRPr kumimoji="0" lang="ko-KR" altLang="en-US" sz="1800" kern="1200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◈ 애향상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kumimoji="0" lang="en-US" altLang="ko-KR" sz="1800" b="1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T</a:t>
                      </a:r>
                      <a:r>
                        <a:rPr kumimoji="0" lang="en-US" altLang="ko-KR" sz="1800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radition_CUP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재외도민 및 읍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면</a:t>
                      </a:r>
                      <a:r>
                        <a:rPr kumimoji="0" lang="en-US" altLang="ko-KR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·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동 </a:t>
                      </a:r>
                      <a:r>
                        <a:rPr kumimoji="0" lang="ko-KR" altLang="en-US" sz="1800" kern="12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참가팀</a:t>
                      </a:r>
                      <a:r>
                        <a:rPr kumimoji="0" lang="ko-KR" altLang="en-US" sz="1800" kern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대상 선정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 -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일반부 </a:t>
                      </a:r>
                      <a:r>
                        <a:rPr kumimoji="0" lang="en-US" altLang="ko-KR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0" lang="ko-KR" altLang="en-US" sz="1800" kern="1200" dirty="0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제주특별자치도의회 </a:t>
                      </a:r>
                      <a:r>
                        <a:rPr kumimoji="0" lang="ko-KR" altLang="en-US" sz="1800" kern="1200" dirty="0" err="1" smtClean="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의장배</a:t>
                      </a:r>
                      <a:endParaRPr lang="ko-KR" altLang="en-US" sz="1800" dirty="0">
                        <a:solidFill>
                          <a:srgbClr val="FF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220072" y="476672"/>
            <a:ext cx="3600400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 행사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8" y="908720"/>
            <a:ext cx="4392488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시상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읍면동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대</a:t>
            </a:r>
            <a:r>
              <a:rPr lang="ko-KR" altLang="en-US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항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종목종합시상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220072" y="476672"/>
            <a:ext cx="3600400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95536" y="1436063"/>
            <a:ext cx="8424936" cy="5093702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-698500" algn="just" fontAlgn="base">
              <a:lnSpc>
                <a:spcPts val="3000"/>
              </a:lnSpc>
            </a:pP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1) </a:t>
            </a:r>
            <a:r>
              <a:rPr lang="ko-KR" altLang="en-US" kern="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읍면동대항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종목별 종합우승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위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위 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상배 및 </a:t>
            </a:r>
            <a:r>
              <a:rPr lang="ko-KR" altLang="en-US" kern="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시상품</a:t>
            </a:r>
            <a:endParaRPr lang="ko-KR" altLang="en-US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algn="just" fontAlgn="base">
              <a:lnSpc>
                <a:spcPts val="3000"/>
              </a:lnSpc>
            </a:pP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2)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지급대상</a:t>
            </a:r>
          </a:p>
          <a:p>
            <a:pPr indent="-698500" algn="just" fontAlgn="base">
              <a:lnSpc>
                <a:spcPts val="3000"/>
              </a:lnSpc>
            </a:pP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일반부 읍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대항 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11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</a:t>
            </a: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kern="0" spc="-6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 순위</a:t>
            </a:r>
            <a:r>
              <a:rPr lang="en-US" altLang="ko-KR" kern="0" spc="-6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spc="-6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금메달 수</a:t>
            </a:r>
            <a:r>
              <a:rPr lang="en-US" altLang="ko-KR" kern="0" spc="-6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1, 2, 3</a:t>
            </a:r>
            <a:r>
              <a:rPr lang="ko-KR" altLang="en-US" kern="0" spc="-6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위 </a:t>
            </a:r>
            <a:r>
              <a:rPr lang="ko-KR" altLang="en-US" kern="0" spc="-6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입상팀</a:t>
            </a:r>
            <a:endParaRPr lang="ko-KR" altLang="en-US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algn="just" fontAlgn="base">
              <a:lnSpc>
                <a:spcPts val="3000"/>
              </a:lnSpc>
            </a:pP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3)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지급기준</a:t>
            </a:r>
          </a:p>
          <a:p>
            <a:pPr algn="just" fontAlgn="base">
              <a:lnSpc>
                <a:spcPts val="3000"/>
              </a:lnSpc>
            </a:pP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토너먼트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배구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배드민턴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씨름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축구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탁구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테니스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spc="-3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민</a:t>
            </a:r>
            <a:r>
              <a:rPr lang="ko-KR" altLang="en-US" kern="0" spc="-9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속경기</a:t>
            </a:r>
            <a:r>
              <a:rPr lang="en-US" altLang="ko-KR" kern="0" spc="-9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just" fontAlgn="base">
              <a:lnSpc>
                <a:spcPts val="3000"/>
              </a:lnSpc>
            </a:pPr>
            <a:r>
              <a:rPr lang="ko-KR" altLang="en-US" kern="0" spc="-9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  </a:t>
            </a:r>
            <a:r>
              <a:rPr lang="en-US" altLang="ko-KR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r>
              <a:rPr lang="ko-KR" altLang="en-US" kern="0" spc="-9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개팀</a:t>
            </a:r>
            <a:r>
              <a:rPr lang="ko-KR" altLang="en-US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 참가 종목에 </a:t>
            </a:r>
            <a:r>
              <a:rPr lang="ko-KR" altLang="en-US" kern="0" spc="-9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한해  </a:t>
            </a:r>
            <a:r>
              <a:rPr lang="ko-KR" altLang="en-US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종합순위</a:t>
            </a:r>
            <a:r>
              <a:rPr lang="en-US" altLang="ko-KR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금메달 수</a:t>
            </a:r>
            <a:r>
              <a:rPr lang="en-US" altLang="ko-KR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kern="0" spc="-9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를 </a:t>
            </a:r>
            <a:r>
              <a:rPr lang="ko-KR" altLang="en-US" kern="0" spc="-9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선정 시상</a:t>
            </a:r>
            <a:endParaRPr lang="ko-KR" altLang="en-US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algn="just" fontAlgn="base">
              <a:lnSpc>
                <a:spcPts val="3000"/>
              </a:lnSpc>
            </a:pP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</a:t>
            </a:r>
            <a:r>
              <a:rPr lang="ko-KR" altLang="en-US" kern="0" spc="-1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기록종목</a:t>
            </a:r>
            <a:r>
              <a:rPr lang="en-US" altLang="ko-KR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볼링</a:t>
            </a:r>
            <a:r>
              <a:rPr lang="en-US" altLang="ko-KR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수영</a:t>
            </a:r>
            <a:r>
              <a:rPr lang="en-US" altLang="ko-KR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육상</a:t>
            </a:r>
            <a:r>
              <a:rPr lang="en-US" altLang="ko-KR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(400mR, 800mR), </a:t>
            </a:r>
            <a:r>
              <a:rPr lang="ko-KR" altLang="en-US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체조</a:t>
            </a:r>
            <a:r>
              <a:rPr lang="en-US" altLang="ko-KR" kern="0" spc="-1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kern="0" spc="-1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ko-KR" altLang="en-US" kern="0" spc="-10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개팀</a:t>
            </a:r>
            <a:r>
              <a:rPr lang="ko-KR" altLang="en-US" kern="0" spc="-1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참가종목 대상</a:t>
            </a:r>
            <a:endParaRPr lang="en-US" altLang="ko-KR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algn="just" fontAlgn="base">
              <a:lnSpc>
                <a:spcPts val="3000"/>
              </a:lnSpc>
            </a:pP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종합순위</a:t>
            </a:r>
            <a:r>
              <a:rPr lang="en-US" altLang="ko-KR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금메달 수</a:t>
            </a: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선정 시상</a:t>
            </a:r>
            <a:r>
              <a:rPr lang="en-US" altLang="ko-KR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 </a:t>
            </a:r>
            <a:r>
              <a:rPr lang="ko-KR" altLang="en-US" kern="0" spc="-8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수영</a:t>
            </a:r>
            <a:r>
              <a:rPr lang="en-US" altLang="ko-KR" kern="0" spc="-8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spc="-8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볼링 종목에 참가하는 팀은 </a:t>
            </a:r>
            <a:r>
              <a:rPr lang="ko-KR" altLang="en-US" kern="0" spc="-8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세부종목      </a:t>
            </a:r>
            <a:endParaRPr lang="en-US" altLang="ko-KR" kern="0" spc="-8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indent="-698500" algn="just" fontAlgn="base">
              <a:lnSpc>
                <a:spcPts val="3000"/>
              </a:lnSpc>
            </a:pPr>
            <a:r>
              <a:rPr lang="en-US" altLang="ko-KR" kern="0" spc="-8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kern="0" spc="-8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r>
              <a:rPr lang="ko-KR" altLang="en-US" kern="0" spc="-8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별 </a:t>
            </a:r>
            <a:r>
              <a:rPr lang="en-US" altLang="ko-KR" kern="0" spc="-8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kern="0" spc="-8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개팀</a:t>
            </a:r>
            <a:r>
              <a:rPr lang="ko-KR" altLang="en-US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 참가하여야 </a:t>
            </a:r>
            <a:r>
              <a:rPr lang="ko-KR" altLang="en-US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종합순위기록에 따라 시상</a:t>
            </a:r>
            <a:endParaRPr lang="ko-KR" altLang="en-US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000"/>
              </a:lnSpc>
            </a:pP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참가종목별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종합순위 결정에서 금메달 수가 같을 경우에는 은메달</a:t>
            </a:r>
            <a:r>
              <a:rPr lang="en-US" altLang="ko-KR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메달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</a:t>
            </a:r>
            <a:endParaRPr lang="en-US" altLang="ko-KR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000"/>
              </a:lnSpc>
            </a:pP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획득 수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 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은 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동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메달 획득 수가 같을 경우에는 읍</a:t>
            </a:r>
            <a:r>
              <a:rPr lang="en-US" altLang="ko-KR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</a:t>
            </a:r>
            <a:r>
              <a:rPr lang="en-US" altLang="ko-KR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대항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다수</a:t>
            </a:r>
            <a:endParaRPr lang="en-US" altLang="ko-KR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000"/>
              </a:lnSpc>
            </a:pPr>
            <a:r>
              <a:rPr lang="en-US" altLang="ko-KR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참가 팀으로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순위를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결정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다수 종목 참가 수 또한 같은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경우에는</a:t>
            </a:r>
            <a:endParaRPr lang="en-US" altLang="ko-KR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000"/>
              </a:lnSpc>
            </a:pPr>
            <a:r>
              <a:rPr lang="en-US" altLang="ko-KR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순위로 </a:t>
            </a:r>
            <a:r>
              <a:rPr lang="ko-KR" altLang="en-US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하고 다음의 차 순위는 </a:t>
            </a:r>
            <a:r>
              <a:rPr lang="ko-KR" altLang="en-US" kern="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차하위</a:t>
            </a:r>
            <a:r>
              <a:rPr lang="ko-KR" altLang="en-US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순위 적용</a:t>
            </a:r>
            <a:endParaRPr lang="ko-KR" altLang="en-US" kern="0" spc="0" dirty="0">
              <a:solidFill>
                <a:srgbClr val="000000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947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1844824"/>
            <a:ext cx="1243123" cy="144016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3851920" y="2564904"/>
            <a:ext cx="3024336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대 회  개 최  계 획</a:t>
            </a:r>
            <a:endParaRPr lang="en-US" altLang="ko-KR" sz="32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24238" y="213285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PART1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51720" y="3127608"/>
            <a:ext cx="49028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대회 목적 및 개요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기본 방향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대회 특징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 대회구호 및 표어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포스터 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b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</a:br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대회규모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주요일정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endParaRPr lang="ko-KR" altLang="en-US" sz="2800" b="1" spc="-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79512" y="1268760"/>
            <a:ext cx="3744416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sz="2400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sz="2400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sz="2400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sz="2400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9488" y="580618"/>
            <a:ext cx="3647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2000" dirty="0" smtClean="0">
                <a:solidFill>
                  <a:srgbClr val="0000FF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제</a:t>
            </a:r>
            <a:r>
              <a:rPr lang="en-US" altLang="ko-KR" sz="2000" dirty="0" smtClean="0">
                <a:solidFill>
                  <a:srgbClr val="FF0000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52</a:t>
            </a:r>
            <a:r>
              <a:rPr lang="ko-KR" altLang="en-US" sz="2000" dirty="0" smtClean="0">
                <a:solidFill>
                  <a:srgbClr val="0000FF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회 </a:t>
            </a:r>
            <a:r>
              <a:rPr lang="ko-KR" altLang="en-US" b="1" dirty="0" smtClean="0">
                <a:solidFill>
                  <a:srgbClr val="0000FF"/>
                </a:solidFill>
                <a:latin typeface="MD솔체" panose="02020603020101020101" pitchFamily="18" charset="-127"/>
                <a:ea typeface="MD솔체" panose="02020603020101020101" pitchFamily="18" charset="-127"/>
              </a:rPr>
              <a:t>제주특별차치도민체육대회</a:t>
            </a:r>
            <a:endParaRPr lang="ko-KR" altLang="en-US" b="1" dirty="0">
              <a:solidFill>
                <a:srgbClr val="0000FF"/>
              </a:solidFill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800200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종목별 경기</a:t>
            </a:r>
            <a:r>
              <a:rPr kumimoji="0" lang="ko-KR" altLang="en-US" sz="2800" b="1" i="0" u="none" strike="noStrike" kern="1200" cap="none" spc="-200" normalizeH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및 경기장 운영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8264" y="11663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「경기 및 경기장 운영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908720"/>
            <a:ext cx="4896544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경기장 운영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소요경기장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51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종목 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72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742004"/>
              </p:ext>
            </p:extLst>
          </p:nvPr>
        </p:nvGraphicFramePr>
        <p:xfrm>
          <a:off x="251520" y="1518456"/>
          <a:ext cx="8640960" cy="507889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8640960"/>
              </a:tblGrid>
              <a:tr h="13681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✔ 제주시 관내 </a:t>
                      </a:r>
                      <a:r>
                        <a:rPr lang="en-US" altLang="ko-KR" sz="240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49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 </a:t>
                      </a:r>
                      <a:r>
                        <a:rPr lang="ko-KR" altLang="en-US" sz="240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경기장 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                        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240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장애인부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6</a:t>
                      </a:r>
                      <a:r>
                        <a:rPr lang="ko-KR" altLang="en-US" sz="240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개소  포함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※ 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서귀포시 관내 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 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개소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✔ 종목별 경기장 및 경기일정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별도 송부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조정 필요부분 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3/30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  14:00 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대표자 회의 종료 후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✔ 경기장 의료진 및 자원봉사자 배치 운영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✔ 주요 조치 사항 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-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종목별 현수막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각종 기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좌석배치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음향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시상대 및 상장함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 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안전시설 확보 및 관리 조치 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- 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 개최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일전 까지 확인 협의 </a:t>
                      </a:r>
                      <a:endParaRPr lang="en-US" altLang="ko-KR" sz="2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                           →경기개시 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일전 준비 완료</a:t>
                      </a:r>
                      <a:r>
                        <a:rPr lang="en-US" altLang="ko-KR" sz="2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endParaRPr lang="ko-KR" altLang="en-US" sz="2400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2314" marR="62314" marT="17228" marB="17228" anchor="ctr">
                    <a:noFill/>
                  </a:tcPr>
                </a:tc>
              </a:tr>
            </a:tbl>
          </a:graphicData>
        </a:graphic>
      </p:graphicFrame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148064" y="476672"/>
            <a:ext cx="3600400" cy="360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2564904"/>
            <a:ext cx="1243123" cy="144016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539552" y="3103790"/>
            <a:ext cx="6336704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200" spc="-5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스</a:t>
            </a: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 포 </a:t>
            </a:r>
            <a:r>
              <a:rPr lang="ko-KR" altLang="en-US" sz="3200" spc="-5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츠</a:t>
            </a: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  문 화  이 벤 </a:t>
            </a:r>
            <a:r>
              <a:rPr lang="ko-KR" altLang="en-US" sz="3200" spc="-5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트</a:t>
            </a:r>
            <a:endParaRPr lang="en-US" altLang="ko-KR" sz="32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24238" y="2617748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PART4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87624" y="3780329"/>
            <a:ext cx="57669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운영 목적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행사 내용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행사장 배치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endParaRPr lang="ko-KR" altLang="en-US" sz="2800" b="1" spc="-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5"/>
            <a:ext cx="1279422" cy="98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95536" y="1196752"/>
            <a:ext cx="3960440" cy="5760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ko-KR" altLang="en-US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건강체전</a:t>
            </a:r>
            <a:r>
              <a:rPr lang="en-US" altLang="ko-KR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i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1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화합제주</a:t>
            </a:r>
            <a:endParaRPr lang="ko-KR" altLang="en-US" b="1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30425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운영  목적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2"/>
            <a:ext cx="230425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「스포츠 문화 이벤트 」</a:t>
            </a:r>
            <a:endParaRPr lang="ko-KR" altLang="en-US" sz="2000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1124744"/>
            <a:ext cx="8496944" cy="5247590"/>
          </a:xfrm>
          <a:prstGeom prst="rect">
            <a:avLst/>
          </a:prstGeom>
          <a:noFill/>
          <a:ln w="38100">
            <a:solidFill>
              <a:srgbClr val="FA50C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v"/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도민과 함께하는 스포츠 참여 광장으로 운영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- Sports for all event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및 시연 무대 운영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: 3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종목 내외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-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뉴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스포츠 종목 시연 등  함께 참여하고 즐기는 프로그램으로 운영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-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어린 사생대회 등 병행 유소년 체전 참가 기회 제공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개최지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제주시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특색 홍보관 및 전시관 설치 참여 관중 볼거리 제공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buClr>
                <a:srgbClr val="0000FF"/>
              </a:buClr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-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지역 특화 홍보 및 전시관 운영 관람과 공감의 장으로 활용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향토 식당  등 운영  먹거리 제공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읍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면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동 참가 선수단 부스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상황실 겸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운영 등 지역 주민 관심유도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99592" y="188640"/>
            <a:ext cx="2232248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행사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내용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2880320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「스포츠 문화 이벤트 」</a:t>
            </a:r>
            <a:endParaRPr lang="ko-KR" altLang="en-US" sz="2000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980728"/>
            <a:ext cx="3960440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Sports For All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이벤트 및 시연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544" y="630002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※</a:t>
            </a:r>
            <a:r>
              <a:rPr lang="ko-KR" altLang="en-US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일자별</a:t>
            </a:r>
            <a:r>
              <a:rPr lang="ko-KR" altLang="en-US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종목 및 프로그램 운영 시간은 변경될 수 있음</a:t>
            </a:r>
            <a:endParaRPr lang="ko-KR" altLang="en-US" dirty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020253"/>
              </p:ext>
            </p:extLst>
          </p:nvPr>
        </p:nvGraphicFramePr>
        <p:xfrm>
          <a:off x="395534" y="1574317"/>
          <a:ext cx="8208913" cy="4407918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tblPr>
              <a:tblGrid>
                <a:gridCol w="1368154"/>
                <a:gridCol w="1224136"/>
                <a:gridCol w="3384376"/>
                <a:gridCol w="2232247"/>
              </a:tblGrid>
              <a:tr h="3573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 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시 간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 및 프로그램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주관단체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1381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13(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16:00 ~ 18:30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▶노래자랑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(10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▶어르신체조시연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팀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▶노래자랑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▶어르신체조시연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팀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▶노래자랑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(10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1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어르신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1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생활체육지도자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803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. 14(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10:00 ~ 15:00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▶보디빌딩 경기 진행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 보디빌딩협회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803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 15(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13:00~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10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▶에어로빅스 경기 진행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 체조협회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018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 13(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금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 ~ 15(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상설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운영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▶뉴스포츠 체험 프로그램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부스 </a:t>
                      </a:r>
                      <a:r>
                        <a:rPr lang="en-US" altLang="ko-KR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 운영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한국뉴스포츠협회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제주도지부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70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99592" y="188640"/>
            <a:ext cx="2232248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행사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내용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2880320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「스포츠 문화 이벤트 」</a:t>
            </a:r>
            <a:endParaRPr lang="ko-KR" altLang="en-US" sz="2000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868650"/>
            <a:ext cx="3960440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New Sports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종목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경기 운영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33446"/>
              </p:ext>
            </p:extLst>
          </p:nvPr>
        </p:nvGraphicFramePr>
        <p:xfrm>
          <a:off x="323529" y="1340768"/>
          <a:ext cx="8568952" cy="1650272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1025345"/>
                <a:gridCol w="1830973"/>
                <a:gridCol w="2270406"/>
                <a:gridCol w="2414163"/>
                <a:gridCol w="1028065"/>
              </a:tblGrid>
              <a:tr h="253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 목</a:t>
                      </a:r>
                    </a:p>
                  </a:txBody>
                  <a:tcPr marL="15472" marR="15472" marT="15472" marB="1547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 기 장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4/14(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4/16(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 고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3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티볼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제주동중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운동장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10:00~17:00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전종별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3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넷볼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삼화초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체육관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10:00~17:00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전종별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3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풋살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사대부중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운동장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10:00~17:00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전종별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3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플로어볼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제주중앙초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체육관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10:00~17:00</a:t>
                      </a: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10:00~15:00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전종별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5472" marR="15472" marT="15472" marB="1547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3244914"/>
            <a:ext cx="3960440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개최지 향토 명품 및 전시관 운영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6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3846"/>
              </p:ext>
            </p:extLst>
          </p:nvPr>
        </p:nvGraphicFramePr>
        <p:xfrm>
          <a:off x="323528" y="3717032"/>
          <a:ext cx="8568953" cy="2822893"/>
        </p:xfrm>
        <a:graphic>
          <a:graphicData uri="http://schemas.openxmlformats.org/drawingml/2006/table">
            <a:tbl>
              <a:tblPr/>
              <a:tblGrid>
                <a:gridCol w="2007515"/>
                <a:gridCol w="1218196"/>
                <a:gridCol w="743262"/>
                <a:gridCol w="2906850"/>
                <a:gridCol w="1693130"/>
              </a:tblGrid>
              <a:tr h="2136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 분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7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운영기간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천막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내 용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담당부서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5311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재활용나눔장터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4.13~4.15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재활용 용품 수합 </a:t>
                      </a:r>
                      <a:r>
                        <a:rPr lang="ko-KR" alt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및 나눔의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</a:t>
                      </a:r>
                    </a:p>
                    <a:p>
                      <a:pPr marL="0" marR="0" indent="0" algn="just" fontAlgn="base" latinLnBrk="1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재활용 물품 판매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생활환경과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009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농산물 홍보관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“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농산물 전시 홍보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제주시농정과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10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수산물 홍보관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“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수산물 전시 홍보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해양수산과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009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축산물 홍보관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“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축산물 전시 홍보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 축산과</a:t>
                      </a:r>
                      <a:endParaRPr lang="ko-KR" altLang="en-US" sz="18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990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우수중소기업제품홍보관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“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 </a:t>
                      </a:r>
                      <a:r>
                        <a:rPr lang="ko-KR" altLang="en-US" sz="1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우수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중소기업제품 전시 홍보 및 판매 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제주시</a:t>
                      </a:r>
                      <a:endParaRPr lang="en-US" altLang="ko-KR" sz="1800" kern="0" spc="-80" dirty="0" smtClean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지역경제과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27" name="그림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99592" y="188640"/>
            <a:ext cx="2232248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행사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내용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2880320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164288" y="116632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「스포츠 문화 이벤트 」</a:t>
            </a:r>
            <a:endParaRPr lang="ko-KR" altLang="en-US" sz="2000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395536" y="1176266"/>
            <a:ext cx="8424936" cy="522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❒ </a:t>
            </a:r>
            <a:r>
              <a:rPr kumimoji="1" lang="ko-KR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향토음식점</a:t>
            </a:r>
            <a:endParaRPr kumimoji="1" lang="ko-KR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기 간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4/13(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금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 ~ 4/15(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일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-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장 소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제주종합경기장 광장 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주 관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제주시 새마을부녀회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내 용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향토 음식 판매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❒ 어린이 사생대회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일 시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4/14(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토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 10:00 ~ 14:00</a:t>
            </a: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-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장 소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제주종합경기장 일원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주 관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제주중등미술교육연구회 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참가대상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제주도내 유치원생 및 초등학생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lvl="0"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- 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주 제 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52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회 제주특별자치도민체육대회</a:t>
            </a:r>
            <a:endParaRPr kumimoji="1" lang="en-US" altLang="ko-KR" dirty="0" smtClean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lvl="0"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b="1" dirty="0" smtClean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lvl="0"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               ❒ 종합안내소 및 미아보호안내소 운영 </a:t>
            </a:r>
            <a:endParaRPr kumimoji="1" lang="ko-KR" altLang="en-US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lvl="0"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                  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기 간 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4/13(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금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 ~ 4/15(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일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  <a:endParaRPr kumimoji="1" lang="en-US" altLang="ko-KR" dirty="0" smtClean="0"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lvl="0" algn="just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                  - 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장 소 </a:t>
            </a:r>
            <a:r>
              <a:rPr kumimoji="1" lang="en-US" altLang="ko-KR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제주종합경기장 광장 </a:t>
            </a: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</p:txBody>
      </p:sp>
      <p:pic>
        <p:nvPicPr>
          <p:cNvPr id="20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3456384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제주종합경기장 배치도</a:t>
            </a:r>
            <a:endParaRPr kumimoji="0" lang="en-US" altLang="ko-KR" sz="24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692696"/>
            <a:ext cx="374441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164288" y="116632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「스포츠 문화 이벤트 」</a:t>
            </a:r>
            <a:endParaRPr lang="ko-KR" altLang="en-US" sz="2000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7532" y="-573985"/>
            <a:ext cx="5924432" cy="86409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306896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입장선수단집결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4/13 19:00</a:t>
            </a:r>
            <a:endParaRPr lang="ko-KR" altLang="en-US" sz="1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4368" y="206084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264" y="377112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05188" y="263691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102619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2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  <a:endParaRPr lang="ko-KR" altLang="en-US" sz="1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5013176"/>
            <a:ext cx="400110" cy="13681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서귀포시선수단 </a:t>
            </a:r>
            <a:endParaRPr lang="ko-KR" altLang="en-US" sz="14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5877272"/>
            <a:ext cx="400110" cy="5040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부스</a:t>
            </a:r>
            <a:endParaRPr lang="ko-KR" altLang="en-US" sz="14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24018" y="5165576"/>
            <a:ext cx="400110" cy="13681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제주시선수단 </a:t>
            </a:r>
            <a:endParaRPr lang="ko-KR" altLang="en-US" sz="14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2120" y="6021288"/>
            <a:ext cx="400110" cy="5040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부스</a:t>
            </a:r>
            <a:endParaRPr lang="ko-KR" altLang="en-US" sz="14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229200"/>
            <a:ext cx="430887" cy="927720"/>
          </a:xfrm>
          <a:prstGeom prst="rect">
            <a:avLst/>
          </a:prstGeom>
          <a:solidFill>
            <a:schemeClr val="accent1"/>
          </a:solidFill>
        </p:spPr>
        <p:txBody>
          <a:bodyPr vert="eaVert"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향토식당</a:t>
            </a:r>
            <a:endParaRPr lang="ko-KR" altLang="en-US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 rot="1528484">
            <a:off x="4000802" y="4302335"/>
            <a:ext cx="1285645" cy="492443"/>
          </a:xfrm>
          <a:prstGeom prst="rect">
            <a:avLst/>
          </a:prstGeom>
          <a:solidFill>
            <a:srgbClr val="FFC000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Sports for all</a:t>
            </a:r>
          </a:p>
          <a:p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광          장 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56376" y="1052736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   빈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주차장</a:t>
            </a:r>
            <a:endParaRPr lang="ko-KR" altLang="en-US" sz="16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940152" y="2337847"/>
            <a:ext cx="504056" cy="44308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796136" y="242088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개회식장</a:t>
            </a:r>
            <a:endParaRPr lang="ko-KR" altLang="en-US" sz="1200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2564904"/>
            <a:ext cx="1243123" cy="144016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539552" y="3103790"/>
            <a:ext cx="6336704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2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 경기장  질서  확립 및 안전 관리</a:t>
            </a:r>
            <a:endParaRPr lang="en-US" altLang="ko-KR" sz="32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24238" y="2617748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PART5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259632" y="3780329"/>
            <a:ext cx="56949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경기장 질서 확립 계획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</a:p>
          <a:p>
            <a:pPr algn="r"/>
            <a:r>
              <a:rPr lang="ko-KR" altLang="en-US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도민체전 안전 관리 계획 수립 운영</a:t>
            </a:r>
            <a:r>
              <a:rPr lang="en-US" altLang="ko-KR" sz="2800" b="1" spc="-200" dirty="0" smtClean="0">
                <a:ln>
                  <a:solidFill>
                    <a:srgbClr val="A093C3">
                      <a:alpha val="2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</a:rPr>
              <a:t>/</a:t>
            </a:r>
            <a:endParaRPr lang="ko-KR" altLang="en-US" sz="2800" b="1" spc="-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863118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경기장 질서 확립 계획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「질서 대책 및 안전관리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79512" y="836712"/>
            <a:ext cx="1296144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목    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251520" y="1268760"/>
          <a:ext cx="8640960" cy="947801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있는 도민체육대회 개최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 질서 확립으로 건전체육 풍토 조성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스포츠 정신에 바탕을 둔 건전한 사회의 질서 의식 고취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497871"/>
              </p:ext>
            </p:extLst>
          </p:nvPr>
        </p:nvGraphicFramePr>
        <p:xfrm>
          <a:off x="312461" y="3068960"/>
          <a:ext cx="8580019" cy="3456384"/>
        </p:xfrm>
        <a:graphic>
          <a:graphicData uri="http://schemas.openxmlformats.org/drawingml/2006/table">
            <a:tbl>
              <a:tblPr/>
              <a:tblGrid>
                <a:gridCol w="8580019"/>
              </a:tblGrid>
              <a:tr h="345638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경기장별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종합적인 질서 대책 시행으로 완벽한 경기 진행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선수단에 질서 확립위원회를 편성 운영</a:t>
                      </a:r>
                      <a:r>
                        <a:rPr lang="ko-KR" altLang="en-US" sz="1800" u="sng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하여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건전한 체육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풍토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조성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다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참가 </a:t>
                      </a:r>
                      <a:r>
                        <a:rPr lang="ko-KR" altLang="en-US" sz="1800" u="sng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종목단체의 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 질서 </a:t>
                      </a:r>
                      <a:r>
                        <a:rPr lang="ko-KR" altLang="en-US" sz="1800" u="sng" dirty="0" err="1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대책부</a:t>
                      </a:r>
                      <a:r>
                        <a:rPr lang="ko-KR" altLang="en-US" sz="1800" u="sng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편성 운영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라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기간 중 참가한 선수단에 대해 적극적인 참여 유도와 협조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마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유관기관 및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단체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관중의 적극적인 참여 유도와 협조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바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기간 중 스포츠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정신에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중점을 두고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질서대책부를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운영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경기장내 질서 유지 및 홍보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안전 위해 요소의 재점검 및 대비책 수립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-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 내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·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외 청결유지를 위한 솔선수범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-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선수단 및 경기장 관중의 질서의식 홍보</a:t>
                      </a:r>
                    </a:p>
                  </a:txBody>
                  <a:tcPr marL="59983" marR="59983" marT="16583" marB="165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2524834"/>
            <a:ext cx="1584176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운영방침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8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경기장 질서 확립 계획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「질서 대책 및 안전관리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79512" y="836712"/>
            <a:ext cx="2448272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질서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대책부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편성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520" y="2924944"/>
            <a:ext cx="1584176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운        영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395536" y="1124744"/>
          <a:ext cx="8136904" cy="1682336"/>
        </p:xfrm>
        <a:graphic>
          <a:graphicData uri="http://schemas.openxmlformats.org/drawingml/2006/table">
            <a:tbl>
              <a:tblPr/>
              <a:tblGrid>
                <a:gridCol w="1005685"/>
                <a:gridCol w="1802627"/>
                <a:gridCol w="1285976"/>
                <a:gridCol w="1306312"/>
                <a:gridCol w="1730619"/>
                <a:gridCol w="1005685"/>
              </a:tblGrid>
              <a:tr h="2213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대회본부 </a:t>
                      </a: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질서대책부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53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dirty="0"/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dirty="0"/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sz="800" dirty="0"/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sz="800" dirty="0"/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63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선수단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질서확립위원회</a:t>
                      </a: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질서대책부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753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323528" y="3376009"/>
          <a:ext cx="8568952" cy="3336252"/>
        </p:xfrm>
        <a:graphic>
          <a:graphicData uri="http://schemas.openxmlformats.org/drawingml/2006/table">
            <a:tbl>
              <a:tblPr/>
              <a:tblGrid>
                <a:gridCol w="708403"/>
                <a:gridCol w="2409436"/>
                <a:gridCol w="2687379"/>
                <a:gridCol w="2763734"/>
              </a:tblGrid>
              <a:tr h="48463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대회본부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대책부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</a:t>
                      </a:r>
                    </a:p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질서확립위원회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 </a:t>
                      </a:r>
                    </a:p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대책부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8463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설치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장소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본부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각 선수단 본부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해당종목 경기장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135767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편성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본부장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사무처장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간사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운영부장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위원장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부단장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위원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질서 확립 위원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경기장별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각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명으로 하되 감독 중에서 반드시 현지에 참가하는 임원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부장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해당단체 부회장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차장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해당 단체 실무이사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해당경기단체 임원으로서 현지에 참가하여 질서업무에 종사할 수 있는 자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0633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운영</a:t>
                      </a:r>
                    </a:p>
                  </a:txBody>
                  <a:tcPr marL="61032" marR="61032" marT="16873" marB="1687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계획 수립 및 시행 감독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대회기간 중 상황 근무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경기장별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유지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및 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사고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예방 활동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및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임원의 질서교육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질서문란 예방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대책수립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시행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불상사 발생시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조치 및 원인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분석보고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경기의 완벽한 진행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경기장 통제 및 홍보</a:t>
                      </a:r>
                    </a:p>
                    <a:p>
                      <a:pPr marL="0" marR="0" algn="just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사고예방활동 및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전반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유지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상황보고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체계 유지</a:t>
                      </a:r>
                    </a:p>
                  </a:txBody>
                  <a:tcPr marL="61032" marR="61032" marT="16873" marB="16873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5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3096344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대회 목적 및 개요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3"/>
            <a:ext cx="3384376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51520" y="2955716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기     간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2018. 4. 13(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금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 ~ 4. 15(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일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), 3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일간 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장     소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제주시 일원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66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메인경기장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-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제주종합경기장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주     최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제주특별자치도체육회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제주특별자치도장애인체육회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주     관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제주시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회원종목단체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장애인경기단체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후     원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제주특별자치도ㆍ제주특별자치도교육청</a:t>
            </a: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경기종별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ko-KR" alt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초ㆍ중ㆍ고등학교부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학교스포츠클럽 포함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           일반부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(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장애인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,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재외도민포함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참가인원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15,197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여명</a:t>
            </a: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       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❍ 경기종목 </a:t>
            </a: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: 51</a:t>
            </a:r>
            <a:r>
              <a:rPr kumimoji="1" lang="ko-KR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종목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(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민속경기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, </a:t>
            </a: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뉴스포츠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 종목 포함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 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404664"/>
            <a:ext cx="475252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건강한 체력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경쟁과 협력</a:t>
            </a:r>
            <a:r>
              <a:rPr lang="en-US" altLang="ko-KR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u="sng" dirty="0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rPr>
              <a:t>화합과 전진</a:t>
            </a:r>
            <a:endParaRPr lang="ko-KR" altLang="en-US" sz="2400" b="1" u="sng" dirty="0">
              <a:solidFill>
                <a:srgbClr val="C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51520" y="1268760"/>
          <a:ext cx="8640960" cy="1224136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12241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모든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도민들에게 올바른 스포츠 보급을 통하여 스포츠 정신을 고취하고 도민의 체위를 향상시키며 지방 체육의 저변 확대를 도모함은 물론 건전한 사회 기풍을 조성하여 지역 사회 발전에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이바지 함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lang="en-US" altLang="ko-KR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515" marR="64515" marT="17836" marB="178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51520" y="827420"/>
            <a:ext cx="1080120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목     적</a:t>
            </a:r>
            <a:endParaRPr lang="ko-KR" altLang="en-US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2564904"/>
            <a:ext cx="1080120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     요</a:t>
            </a:r>
            <a:endParaRPr lang="ko-KR" altLang="en-US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675"/>
            <a:ext cx="864096" cy="553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424847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경기장 질서 확립 계획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4608512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「질서 대책 및 안전관리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79512" y="836712"/>
            <a:ext cx="1296144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보고체계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5638" y="3429000"/>
            <a:ext cx="1800200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세부시행 지침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611560" y="1124744"/>
          <a:ext cx="8136900" cy="2159802"/>
        </p:xfrm>
        <a:graphic>
          <a:graphicData uri="http://schemas.openxmlformats.org/drawingml/2006/table">
            <a:tbl>
              <a:tblPr/>
              <a:tblGrid>
                <a:gridCol w="1180879"/>
                <a:gridCol w="1267392"/>
                <a:gridCol w="1094366"/>
                <a:gridCol w="1065874"/>
                <a:gridCol w="1152129"/>
                <a:gridCol w="576064"/>
                <a:gridCol w="205029"/>
                <a:gridCol w="299027"/>
                <a:gridCol w="742926"/>
                <a:gridCol w="553214"/>
              </a:tblGrid>
              <a:tr h="178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   회  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</a:t>
                      </a: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3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 회 본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부질서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대책부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 황 본 부</a:t>
                      </a: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8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9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7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11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 질서확립위원회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 </a:t>
                      </a:r>
                      <a:r>
                        <a:rPr lang="ko-KR" altLang="en-US" sz="14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질서대책부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11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323528" y="3933056"/>
          <a:ext cx="8568952" cy="2230374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◇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 단체는 심판 및 경기운영 요원의 자질향상과 경기장 질서 분위기 조성에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중점을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두고 대회를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진행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◇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참가선수단은 현지의 여건을 고려하여 실질적인 계획을 수립 시행하되 특히 임원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의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질서 의식 고취에 중점을 두고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시행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◇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체전기간 중 발생했던 질서 관련 사례를 참조하여 세부 대책을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마련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266597" y="6269250"/>
            <a:ext cx="2937251" cy="40011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사건경위서</a:t>
            </a:r>
            <a:r>
              <a:rPr lang="en-US" altLang="ko-KR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징계 세칙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63888" y="630932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>
                <a:solidFill>
                  <a:srgbClr val="0000FF"/>
                </a:solidFill>
              </a:rPr>
              <a:t>첨부 「경기장 질서 확립 계획 」참조</a:t>
            </a:r>
            <a:endParaRPr lang="ko-KR" altLang="en-US" sz="2000" b="1">
              <a:solidFill>
                <a:srgbClr val="0000FF"/>
              </a:solidFill>
            </a:endParaRPr>
          </a:p>
        </p:txBody>
      </p:sp>
      <p:pic>
        <p:nvPicPr>
          <p:cNvPr id="29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5496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230425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안전 관리 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785781"/>
            <a:ext cx="2376264" cy="509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804248" y="11663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「안전관리 및 질서 대책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196752"/>
            <a:ext cx="4320480" cy="523220"/>
          </a:xfrm>
          <a:prstGeom prst="rect">
            <a:avLst/>
          </a:prstGeom>
          <a:solidFill>
            <a:srgbClr val="0000FF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도민체전 안전 관리 계획</a:t>
            </a:r>
            <a:endParaRPr lang="ko-KR" altLang="en-US" sz="28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584179"/>
              </p:ext>
            </p:extLst>
          </p:nvPr>
        </p:nvGraphicFramePr>
        <p:xfrm>
          <a:off x="251520" y="2060848"/>
          <a:ext cx="8568952" cy="4248472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4248472">
                <a:tc>
                  <a:txBody>
                    <a:bodyPr/>
                    <a:lstStyle/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◆ 대회 </a:t>
                      </a:r>
                      <a:r>
                        <a:rPr lang="ko-KR" altLang="en-US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종합 안전 관리계획 </a:t>
                      </a:r>
                      <a:r>
                        <a:rPr lang="en-US" altLang="ko-KR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별도 수립 통보 </a:t>
                      </a:r>
                      <a:r>
                        <a:rPr lang="en-US" altLang="ko-KR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(~</a:t>
                      </a:r>
                      <a:r>
                        <a:rPr lang="en-US" altLang="ko-KR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4/6)</a:t>
                      </a: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◆ 경기종목별 </a:t>
                      </a:r>
                      <a:r>
                        <a:rPr lang="ko-KR" altLang="en-US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안전 관리계획 </a:t>
                      </a:r>
                      <a:r>
                        <a:rPr lang="en-US" altLang="ko-KR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4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종목단체별 계획 수립 </a:t>
                      </a: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시행</a:t>
                      </a: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◆ 선수단별 안전관리 계획 </a:t>
                      </a:r>
                      <a:r>
                        <a:rPr lang="en-US" altLang="ko-KR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해당 선수단별 계획 수립 시행 </a:t>
                      </a:r>
                      <a:endParaRPr lang="en-US" altLang="ko-KR" sz="24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127000" marR="1270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400" b="1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스포츠 안전재단 발행 “스포츠안전매뉴얼” 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참조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                                     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종목별로 안전 관리 계획 수립 및 시행 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2314" marR="62314" marT="17228" marB="172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브리핑핑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01136"/>
            <a:ext cx="1059700" cy="1227664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251520" y="729236"/>
            <a:ext cx="3600400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6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대     진       추     첨 </a:t>
            </a:r>
            <a:endParaRPr lang="en-US" altLang="ko-KR" sz="36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309058" y="476672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spc="-100" dirty="0" smtClean="0">
                <a:ln>
                  <a:solidFill>
                    <a:srgbClr val="BABAC4">
                      <a:alpha val="24000"/>
                    </a:srgbClr>
                  </a:solidFill>
                </a:ln>
                <a:solidFill>
                  <a:srgbClr val="BABAC4"/>
                </a:solidFill>
                <a:latin typeface="HY헤드라인M" pitchFamily="18" charset="-127"/>
                <a:ea typeface="HY헤드라인M" pitchFamily="18" charset="-127"/>
              </a:rPr>
              <a:t>PART6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15375"/>
              </p:ext>
            </p:extLst>
          </p:nvPr>
        </p:nvGraphicFramePr>
        <p:xfrm>
          <a:off x="251521" y="1632202"/>
          <a:ext cx="8640959" cy="1940814"/>
        </p:xfrm>
        <a:graphic>
          <a:graphicData uri="http://schemas.openxmlformats.org/drawingml/2006/table">
            <a:tbl>
              <a:tblPr/>
              <a:tblGrid>
                <a:gridCol w="864095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대진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추첨 후 이유 없이 불참하는 개인 선수 또는 단체에 대해서는 </a:t>
                      </a:r>
                      <a:endParaRPr lang="en-US" altLang="ko-KR" sz="2000" b="1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                                    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규정 제</a:t>
                      </a:r>
                      <a:r>
                        <a:rPr lang="en-US" altLang="ko-KR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38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조</a:t>
                      </a:r>
                      <a:r>
                        <a:rPr lang="en-US" altLang="ko-KR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 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금지</a:t>
                      </a:r>
                      <a:r>
                        <a:rPr lang="en-US" altLang="ko-KR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2000" b="1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을 엄격히 적용 </a:t>
                      </a: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도민체육대회 규정 제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38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조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참가금지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“개인선수 또는 단체는 도민체육대회 참가 신청을 한 후 이유 없이 불참하거나 경기에 출장 하였다가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도중에 기권한 개인 선수 및 단체는 차기 대회 참가를 금할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 있다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.”(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부상 선수 제외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51521" y="3789040"/>
            <a:ext cx="8640959" cy="2785378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ko-KR" altLang="en-US" sz="20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대진추첨 </a:t>
            </a:r>
            <a:r>
              <a:rPr lang="ko-KR" alt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요령</a:t>
            </a: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1)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추첨 중 또는 이후 대진표 및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팀 수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착오 등이 발생할 경우 재추첨</a:t>
            </a: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2)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종목별로 구분하여 추첨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추첨장소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- 1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소회의실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: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검도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농구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레슬링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배구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씨름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야구소프트볼</a:t>
            </a:r>
            <a:r>
              <a:rPr lang="en-US" altLang="ko-KR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7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유도 </a:t>
            </a: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- 2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세미나실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: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배드민턴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족구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축구</a:t>
            </a: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- 3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세미나실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: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탁구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태권도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테니스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핸드볼</a:t>
            </a:r>
          </a:p>
          <a:p>
            <a:pPr fontAlgn="base">
              <a:lnSpc>
                <a:spcPts val="3000"/>
              </a:lnSpc>
              <a:tabLst>
                <a:tab pos="5144770" algn="l"/>
              </a:tabLst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- 4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세미나실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: </a:t>
            </a:r>
            <a:r>
              <a:rPr lang="ko-KR" altLang="en-US" sz="2000" kern="0" spc="-5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티볼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5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넷볼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5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플로어볼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민속경기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줄다리기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줄넘기</a:t>
            </a:r>
            <a:r>
              <a:rPr lang="en-US" altLang="ko-KR" sz="2000" kern="0" spc="-5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116632"/>
            <a:ext cx="3761558" cy="54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971600" y="441204"/>
            <a:ext cx="2088232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6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기 타 사 항 </a:t>
            </a:r>
            <a:endParaRPr lang="en-US" altLang="ko-KR" sz="36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45929" y="1231394"/>
            <a:ext cx="8818559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ts val="2500"/>
              </a:lnSpc>
              <a:buFont typeface="+mj-lt"/>
              <a:buAutoNum type="arabicPeriod"/>
            </a:pP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읍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동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선수단 부스 운영 협조 요청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설치 위치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한라체육관 남쪽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2000" kern="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도체육회관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북쪽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시설 규격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자바라 천막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(3m x 6m)</a:t>
            </a: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지원물품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①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선수단 현수막 ② </a:t>
            </a:r>
            <a:r>
              <a:rPr lang="ko-KR" altLang="en-US" sz="2000" kern="0" dirty="0" err="1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접테이블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접의자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용도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해당 읍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선수단 참가 안내 및 상황실 </a:t>
            </a:r>
          </a:p>
          <a:p>
            <a:pPr algn="just" fontAlgn="base">
              <a:lnSpc>
                <a:spcPts val="2500"/>
              </a:lnSpc>
            </a:pP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해당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읍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 관리 운영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음료의 선수단 편의 용품 배치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※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 이용 시 철수 조치 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2500"/>
              </a:lnSpc>
            </a:pP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종목단체 개회식 입장 관련 선수단 집결 시간 준수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4/13(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금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19:00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까지 제주종합경기장 야구장 집결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20:00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제주종합경기장 직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 앞 입장 대기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20:30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 이용 표지판 수 안내에 따라 주경기장 입장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정렬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2500"/>
              </a:lnSpc>
            </a:pP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종목단체 및 참가선수단별 안전 관리 계획 수립 시행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경기 운영 및 선수단 관리에 따른 안전 계획 수립 운영 </a:t>
            </a:r>
          </a:p>
          <a:p>
            <a:pPr algn="just" fontAlgn="base">
              <a:lnSpc>
                <a:spcPts val="2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대회 안전 관리 계획 </a:t>
            </a: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4/5</a:t>
            </a:r>
            <a:r>
              <a:rPr lang="ko-KR" altLang="en-US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 도 안전관리심의위원회 심의 후 통보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black">
          <a:xfrm>
            <a:off x="971600" y="441204"/>
            <a:ext cx="2088232" cy="539524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ko-KR" altLang="en-US" sz="3600" spc="-5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기 타 사 항 </a:t>
            </a:r>
            <a:endParaRPr lang="en-US" altLang="ko-KR" sz="3600" spc="-500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9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45929" y="1231394"/>
            <a:ext cx="8818559" cy="547842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just" fontAlgn="base">
              <a:lnSpc>
                <a:spcPts val="3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대회 기간 중 제주종합경기장 내 차량 주차 통제 협조 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개회식 및 스포츠 문호 축제 운영 관련 대회 기간 중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주경기장 광장 주차 및 차량 이동 통제 시행관련 공지 및 협조 요청 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5.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종목별 스포츠 동호인부 경기 운영 관련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종목별 로컬 룰 사전 공지에 의하여 민원 발생 방지 </a:t>
            </a:r>
            <a:endParaRPr lang="ko-KR" altLang="en-US" sz="20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- </a:t>
            </a:r>
            <a:r>
              <a:rPr lang="ko-KR" altLang="en-US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스포츠 동호인 저변 확대 차원의 경기 진행 해당 종목단체결정에 의해 </a:t>
            </a:r>
            <a:endParaRPr lang="en-US" altLang="ko-KR" sz="20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spc="0" dirty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spc="0" dirty="0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sz="2000" kern="0" spc="0" dirty="0" err="1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번외</a:t>
            </a:r>
            <a:r>
              <a:rPr lang="ko-KR" altLang="en-US" sz="2000" kern="0" spc="0" dirty="0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경기로 진행</a:t>
            </a:r>
            <a:r>
              <a:rPr lang="en-US" altLang="ko-KR" sz="2000" kern="0" spc="0" dirty="0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kern="0" spc="0" dirty="0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관련 사항 사전 대회 종합상황실 통보</a:t>
            </a:r>
            <a:r>
              <a:rPr lang="en-US" altLang="ko-KR" sz="2000" kern="0" spc="0" dirty="0" smtClean="0">
                <a:solidFill>
                  <a:srgbClr val="000000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대회 규정과 참가요강에 명시되지 않은 경기의 경우 팀</a:t>
            </a:r>
            <a:r>
              <a:rPr lang="en-US" altLang="ko-KR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</a:t>
            </a:r>
            <a:r>
              <a:rPr lang="en-US" altLang="ko-KR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참가에 따</a:t>
            </a:r>
            <a:endParaRPr lang="en-US" altLang="ko-KR" sz="2000" u="sng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2000" u="sng" kern="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른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안전관리 및 부상 등의 사고에 대하여는 일제 주최 및 주관단체에 이</a:t>
            </a:r>
            <a:endParaRPr lang="en-US" altLang="ko-KR" sz="2000" u="sng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를 제기 할 수 없음을 사전 공지하고 해당 팀</a:t>
            </a:r>
            <a:r>
              <a:rPr lang="en-US" altLang="ko-KR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</a:t>
            </a:r>
            <a:r>
              <a:rPr lang="en-US" altLang="ko-KR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에 이의 제기 불가 확</a:t>
            </a:r>
            <a:endParaRPr lang="en-US" altLang="ko-KR" sz="2000" u="sng" kern="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인서 반드시 제출 하도록 해야 함</a:t>
            </a:r>
            <a:r>
              <a:rPr lang="en-US" altLang="ko-KR" sz="2000" u="sng" kern="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</a:p>
          <a:p>
            <a:pPr algn="just" fontAlgn="base">
              <a:lnSpc>
                <a:spcPts val="3500"/>
              </a:lnSpc>
            </a:pPr>
            <a:r>
              <a:rPr lang="en-US" altLang="ko-KR" sz="2000" kern="0" spc="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kern="0" spc="0" dirty="0" smtClean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2000" kern="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참가 선수단별 체전 참가 현수막 게시 및 개회식 참가 </a:t>
            </a:r>
            <a:endParaRPr lang="ko-KR" altLang="en-US" sz="2000" kern="0" spc="0" dirty="0"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930" y="413751"/>
            <a:ext cx="3761558" cy="54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5004048" y="3212976"/>
            <a:ext cx="38593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5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감사합니다</a:t>
            </a:r>
            <a:r>
              <a:rPr lang="en-US" altLang="ko-KR" sz="5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. </a:t>
            </a:r>
            <a:endParaRPr lang="ko-KR" altLang="en-US" sz="5400" b="1" i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733257"/>
            <a:ext cx="4320480" cy="50405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r"/>
            <a:r>
              <a:rPr lang="ko-KR" altLang="en-US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제주특별자치도민체육대회 </a:t>
            </a:r>
            <a:r>
              <a:rPr lang="ko-KR" altLang="en-US" dirty="0" err="1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준비기획단</a:t>
            </a:r>
            <a:endParaRPr lang="ko-KR" altLang="en-US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194421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기본 방향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8"/>
            <a:ext cx="216024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404664"/>
            <a:ext cx="4968552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건강한 체력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경쟁과 협력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화합과 전진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545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55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273" name="_x127386672"/>
          <p:cNvSpPr>
            <a:spLocks noChangeArrowheads="1"/>
          </p:cNvSpPr>
          <p:nvPr/>
        </p:nvSpPr>
        <p:spPr bwMode="auto">
          <a:xfrm>
            <a:off x="251520" y="1047572"/>
            <a:ext cx="8280920" cy="5189740"/>
          </a:xfrm>
          <a:prstGeom prst="roundRect">
            <a:avLst>
              <a:gd name="adj" fmla="val 5000"/>
            </a:avLst>
          </a:prstGeom>
          <a:solidFill>
            <a:srgbClr val="FFFFFF"/>
          </a:solidFill>
          <a:ln w="12700">
            <a:solidFill>
              <a:srgbClr val="80008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◈ 지역 순회 개최 원칙 적용 제주시 지역 개최</a:t>
            </a: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제주명조" pitchFamily="2" charset="-127"/>
                <a:cs typeface="굴림" pitchFamily="50" charset="-127"/>
              </a:rPr>
              <a:t>   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-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개최지 역할 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(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개회식 운영 등</a:t>
            </a: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)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강화 </a:t>
            </a:r>
            <a:r>
              <a:rPr kumimoji="1" lang="ko-KR" altLang="en-US" sz="2000" b="1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 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 </a:t>
            </a: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◈ 지역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(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읍 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· 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면 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·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동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) 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단위 스포츠 활성화의 전기 마련</a:t>
            </a:r>
            <a:endParaRPr kumimoji="1" lang="en-US" altLang="ko-KR" sz="2000" b="1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2000" b="1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◈ 학교 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·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생활 </a:t>
            </a:r>
            <a:r>
              <a:rPr kumimoji="1" lang="en-US" altLang="ko-KR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·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전문체육 유기적 연계 </a:t>
            </a:r>
            <a:endParaRPr kumimoji="1" lang="en-US" altLang="ko-KR" sz="2000" b="1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   - </a:t>
            </a:r>
            <a:r>
              <a:rPr kumimoji="1" lang="ko-K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선 순환의 스포츠 활동 체계 구축</a:t>
            </a: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ts val="600"/>
              </a:spcBef>
              <a:spcAft>
                <a:spcPct val="0"/>
              </a:spcAft>
            </a:pP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◈ 전산 관리 시스템 구축에 의한 참가신청 및 경기운영</a:t>
            </a:r>
            <a:endParaRPr kumimoji="1" lang="en-US" altLang="ko-KR" sz="2000" b="1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ts val="600"/>
              </a:spcBef>
              <a:spcAft>
                <a:spcPct val="0"/>
              </a:spcAft>
            </a:pPr>
            <a:r>
              <a:rPr kumimoji="1" lang="en-US" altLang="ko-KR" sz="2000" b="1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   </a:t>
            </a:r>
            <a:r>
              <a:rPr kumimoji="1" lang="en-US" altLang="ko-KR" sz="2000" b="1" dirty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- </a:t>
            </a:r>
            <a:r>
              <a:rPr kumimoji="1" lang="ko-KR" altLang="en-US" sz="2000" b="1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신청 방법</a:t>
            </a:r>
            <a:r>
              <a:rPr kumimoji="1" lang="en-US" altLang="ko-KR" sz="2000" b="1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, </a:t>
            </a:r>
            <a:r>
              <a:rPr kumimoji="1" lang="ko-KR" altLang="en-US" sz="2000" b="1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경기일정 및 결과 전산 처리 및 관리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굴림" pitchFamily="50" charset="-127"/>
              </a:rPr>
              <a:t> </a:t>
            </a:r>
            <a:endParaRPr kumimoji="1" lang="en-US" altLang="ko-KR" sz="2000" b="1" dirty="0" smtClean="0">
              <a:solidFill>
                <a:srgbClr val="0000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ts val="600"/>
              </a:spcBef>
              <a:spcAft>
                <a:spcPct val="0"/>
              </a:spcAft>
            </a:pPr>
            <a:endParaRPr kumimoji="1" lang="en-US" altLang="ko-KR" sz="2000" b="1" dirty="0">
              <a:solidFill>
                <a:srgbClr val="0000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ts val="600"/>
              </a:spcBef>
              <a:spcAft>
                <a:spcPct val="0"/>
              </a:spcAft>
            </a:pPr>
            <a:r>
              <a:rPr kumimoji="1" lang="ko-KR" altLang="en-US" sz="2000" b="1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◈ </a:t>
            </a:r>
            <a:r>
              <a:rPr kumimoji="1" lang="ko-KR" altLang="en-US" sz="2000" b="1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  <a:cs typeface="굴림" pitchFamily="50" charset="-127"/>
              </a:rPr>
              <a:t>도민참여에 의한 건강과 복지 증진의 종합 스포츠 축제로 승화</a:t>
            </a:r>
            <a:endParaRPr kumimoji="1" lang="ko-KR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1683"/>
            <a:ext cx="864096" cy="553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1944216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대회 특징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8"/>
            <a:ext cx="216024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545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55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269364"/>
              </p:ext>
            </p:extLst>
          </p:nvPr>
        </p:nvGraphicFramePr>
        <p:xfrm>
          <a:off x="251520" y="1025352"/>
          <a:ext cx="8496944" cy="574910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56440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지역순회 개최의 특성 살림 개</a:t>
                      </a:r>
                      <a:r>
                        <a:rPr lang="ko-KR" altLang="en-US" sz="2000" b="1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2000" b="1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·</a:t>
                      </a:r>
                      <a:r>
                        <a:rPr lang="ko-KR" altLang="en-US" sz="2000" b="1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폐회식 운영 </a:t>
                      </a:r>
                      <a:endParaRPr lang="en-US" altLang="ko-KR" sz="2000" b="1" baseline="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en-US" altLang="ko-KR" sz="2000" b="1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ko-KR" altLang="en-US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개최지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역할 강화에 의한 대회 준비 체계 구축</a:t>
                      </a:r>
                      <a:endParaRPr lang="ko-KR" altLang="en-US" sz="1800" b="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개회식 식전 행사 등 개최지 주관 운영에 희한 이벤트 연출 및 관중참여 유도  </a:t>
                      </a:r>
                      <a:endParaRPr lang="ko-KR" altLang="en-US" sz="1800" b="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800" b="1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2000" b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도민 자발적 참여와  감동연출의 최초 야간 개회식 운영 </a:t>
                      </a:r>
                      <a:endParaRPr lang="en-US" altLang="ko-KR" sz="2000" b="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en-US" altLang="ko-KR" sz="2000" b="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개막일 민속경기와 야간 개회식 운영 </a:t>
                      </a:r>
                      <a:endParaRPr lang="en-US" altLang="ko-KR" sz="1800" b="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광장 이용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Sports</a:t>
                      </a:r>
                      <a:r>
                        <a:rPr lang="ko-KR" altLang="en-US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for All </a:t>
                      </a:r>
                      <a:r>
                        <a:rPr lang="ko-KR" altLang="en-US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이벤트 운영으로 도민 참여와 관심 제고 </a:t>
                      </a:r>
                      <a:endParaRPr lang="ko-KR" altLang="en-US" sz="1800" b="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전산 관리 시스템 도입에 의한 운영의 체계화와 신속한 정보 제공 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ko-KR" altLang="en-US" sz="20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참가신청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경기일정 및 결과 처리의 전산화로 대참 참가와 정보 제공의 효율화 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            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lang="ko-KR" altLang="en-US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</a:t>
                      </a:r>
                      <a:r>
                        <a:rPr lang="en-US" altLang="ko-KR" sz="1800" b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en-US" altLang="ko-KR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b="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선수단별 참가 유형 통계 기반 구축으로 경기 운영 방법 개선 도모</a:t>
                      </a:r>
                      <a:endParaRPr lang="ko-KR" altLang="en-US" sz="1800" b="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종목별 </a:t>
                      </a:r>
                      <a:r>
                        <a:rPr lang="ko-KR" altLang="en-US" sz="20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종합시상제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운영으로 참여와 </a:t>
                      </a:r>
                      <a:r>
                        <a:rPr lang="ko-KR" altLang="en-US" sz="20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경기성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제고 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- 11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 </a:t>
                      </a: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읍면동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대항 종목 대상 종목별 </a:t>
                      </a: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종합시상제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운영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 비전 구현의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MOST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대상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참여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실천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애향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800" baseline="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시상 제도 보완</a:t>
                      </a:r>
                      <a:endParaRPr lang="en-US" altLang="ko-KR" sz="1800" baseline="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4111" marR="34111" marT="9431" marB="94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1960" y="404664"/>
            <a:ext cx="475252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둥글 둥글</a:t>
            </a:r>
            <a:r>
              <a:rPr lang="ko-KR" altLang="en-US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체전향연</a:t>
            </a:r>
            <a:r>
              <a:rPr lang="en-US" altLang="ko-KR" sz="2400" u="sng" dirty="0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err="1" smtClean="0">
                <a:solidFill>
                  <a:srgbClr val="0066FF"/>
                </a:solidFill>
                <a:latin typeface="HY견고딕" pitchFamily="18" charset="-127"/>
                <a:ea typeface="HY견고딕" pitchFamily="18" charset="-127"/>
              </a:rPr>
              <a:t>싱글벙긋</a:t>
            </a: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행복축제</a:t>
            </a:r>
            <a:endParaRPr lang="ko-KR" altLang="en-US" sz="2400" b="1" u="sng" dirty="0">
              <a:solidFill>
                <a:srgbClr val="FF99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1683"/>
            <a:ext cx="864096" cy="553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785786" y="326126"/>
            <a:ext cx="4074246" cy="4385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대회 구호</a:t>
            </a:r>
            <a:r>
              <a:rPr kumimoji="0" lang="en-US" altLang="ko-KR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, </a:t>
            </a:r>
            <a:r>
              <a:rPr kumimoji="0" lang="ko-KR" altLang="en-US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표어</a:t>
            </a:r>
            <a:r>
              <a:rPr kumimoji="0" lang="en-US" altLang="ko-KR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, </a:t>
            </a:r>
            <a:r>
              <a:rPr kumimoji="0" lang="ko-KR" altLang="en-US" sz="2400" b="1" i="0" u="none" strike="noStrike" kern="1200" cap="none" spc="-200" normalizeH="0" baseline="0" noProof="0" dirty="0" err="1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엠블럼</a:t>
            </a:r>
            <a:r>
              <a:rPr kumimoji="0" lang="en-US" altLang="ko-KR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, </a:t>
            </a:r>
            <a:r>
              <a:rPr kumimoji="0" lang="ko-KR" altLang="en-US" sz="24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포스터</a:t>
            </a:r>
            <a:endParaRPr kumimoji="0" lang="en-US" altLang="ko-KR" sz="24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539552" y="785794"/>
            <a:ext cx="4248472" cy="50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11560" y="1124745"/>
            <a:ext cx="820891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1900" baseline="30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900" baseline="30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000" baseline="300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86874"/>
            <a:ext cx="8208912" cy="69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23528" y="1412237"/>
            <a:ext cx="8424936" cy="1477328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❍ 이번 대회구호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dirty="0" err="1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돌으멍</a:t>
            </a:r>
            <a:r>
              <a:rPr lang="ko-KR" altLang="en-US" dirty="0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건강체전 </a:t>
            </a:r>
            <a:r>
              <a:rPr lang="ko-KR" altLang="en-US" dirty="0" err="1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웃으멍</a:t>
            </a:r>
            <a:r>
              <a:rPr lang="ko-KR" altLang="en-US" dirty="0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화합제주</a:t>
            </a:r>
            <a:r>
              <a:rPr lang="en-US" altLang="ko-KR" dirty="0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                                </a:t>
            </a:r>
            <a:r>
              <a:rPr lang="ko-KR" altLang="en-US" dirty="0" smtClean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</a:t>
            </a:r>
          </a:p>
          <a:p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❍ 대회표어 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둥글둥글 체전 향연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싱글벙긋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행복축제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힘찬도약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희망체전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같이가는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희망제주 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모다들엉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즐겨보세 건강백세 제주도민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276" y="951111"/>
            <a:ext cx="2226500" cy="400110"/>
          </a:xfrm>
          <a:prstGeom prst="rect">
            <a:avLst/>
          </a:prstGeom>
          <a:solidFill>
            <a:srgbClr val="00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대회구호 및 표어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024" y="3244914"/>
            <a:ext cx="1212640" cy="400110"/>
          </a:xfrm>
          <a:prstGeom prst="rect">
            <a:avLst/>
          </a:prstGeom>
          <a:solidFill>
            <a:srgbClr val="00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엠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블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럼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51448" y="3244914"/>
            <a:ext cx="1140632" cy="400110"/>
          </a:xfrm>
          <a:prstGeom prst="rect">
            <a:avLst/>
          </a:prstGeom>
          <a:solidFill>
            <a:srgbClr val="0066FF"/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포 </a:t>
            </a:r>
            <a:r>
              <a:rPr lang="ko-KR" altLang="en-US" sz="20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스</a:t>
            </a:r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터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건강한 체력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경쟁과 협력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화합과 전진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25" name="_x216130360" descr="EMB00005110265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5" y="4000373"/>
            <a:ext cx="2894013" cy="245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_x216128600" descr="EMB0000511026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2304256" cy="287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97278"/>
            <a:ext cx="600122" cy="467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187220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대회규모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8"/>
            <a:ext cx="216024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792088" cy="6480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돌으멍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건강체전 </a:t>
            </a: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웃으멍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화합제주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05395"/>
              </p:ext>
            </p:extLst>
          </p:nvPr>
        </p:nvGraphicFramePr>
        <p:xfrm>
          <a:off x="107504" y="928240"/>
          <a:ext cx="8784977" cy="5893862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tblPr>
              <a:tblGrid>
                <a:gridCol w="1462131"/>
                <a:gridCol w="1706221"/>
                <a:gridCol w="1008112"/>
                <a:gridCol w="4608513"/>
              </a:tblGrid>
              <a:tr h="28500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참 가 구 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 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 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초청인사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개회식 초청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언 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론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취재기자 및 방송요원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대회운영임원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대회임원</a:t>
                      </a:r>
                      <a:endParaRPr lang="ko-KR" altLang="en-US" sz="2000" kern="0" spc="-5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대회경기임원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- 51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종목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참가선수단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17,000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18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유년부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학생부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일반부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재외제주도민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장애인</a:t>
                      </a:r>
                      <a:endParaRPr lang="ko-KR" altLang="en-US" sz="1800" kern="0" spc="-5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식전행사 및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스포츠문화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이벤트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식전</a:t>
                      </a:r>
                      <a:r>
                        <a:rPr lang="en-US" altLang="ko-KR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ko-KR" altLang="en-US" sz="2000" kern="0" spc="-5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식후공연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16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이애주무용단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(20</a:t>
                      </a:r>
                      <a:r>
                        <a:rPr lang="en-US" altLang="ko-KR" sz="16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</a:t>
                      </a:r>
                      <a:r>
                        <a:rPr lang="ko-KR" altLang="en-US" sz="16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도립무용단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(30), </a:t>
                      </a:r>
                      <a:r>
                        <a:rPr lang="ko-KR" altLang="en-US" sz="16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출연가수외</a:t>
                      </a:r>
                      <a:r>
                        <a:rPr lang="en-US" altLang="ko-KR" sz="16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(50)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공개행사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2,500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입장 </a:t>
                      </a:r>
                      <a:r>
                        <a:rPr lang="ko-KR" altLang="en-US" sz="20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선수단외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(2,500) 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450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음 악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1,160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선도악대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(50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</a:t>
                      </a:r>
                      <a:r>
                        <a:rPr lang="ko-KR" altLang="en-US" sz="1800" kern="0" spc="-5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취타대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(50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),</a:t>
                      </a:r>
                      <a:r>
                        <a:rPr lang="ko-KR" altLang="en-US" sz="1800" kern="0" spc="-5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관악단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(60</a:t>
                      </a:r>
                      <a:r>
                        <a:rPr lang="en-US" altLang="ko-KR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합창단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(1000) 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등 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5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이벤트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2,000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이벤트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읍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․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 스포츠 문화 이벤트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 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27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행사요원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표지판수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(75) </a:t>
                      </a:r>
                      <a:r>
                        <a:rPr lang="ko-KR" altLang="en-US" sz="1800" kern="0" spc="-5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기수단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(76), </a:t>
                      </a:r>
                      <a:r>
                        <a:rPr lang="ko-KR" altLang="en-US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관중유도</a:t>
                      </a:r>
                      <a:r>
                        <a:rPr lang="en-US" altLang="ko-KR" sz="18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(50) 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009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입장관중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개회식</a:t>
                      </a: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 </a:t>
                      </a: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20,000 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 </a:t>
                      </a:r>
                      <a:r>
                        <a:rPr lang="ko-KR" altLang="en-US" sz="2000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관중 </a:t>
                      </a: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05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 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5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44,931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16375" marR="16375" marT="16375" marB="1637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08504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27584" y="260648"/>
            <a:ext cx="187220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200" normalizeH="0" baseline="0" noProof="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돋움" pitchFamily="50" charset="-127"/>
                <a:ea typeface="돋움" pitchFamily="50" charset="-127"/>
                <a:cs typeface="+mj-cs"/>
              </a:rPr>
              <a:t> 주요일정</a:t>
            </a:r>
            <a:endParaRPr kumimoji="0" lang="en-US" altLang="ko-KR" sz="2800" b="1" i="0" u="none" strike="noStrike" kern="1200" cap="none" spc="-200" normalizeH="0" baseline="0" noProof="0" dirty="0" smtClean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395536" y="740068"/>
            <a:ext cx="216024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023341"/>
              </p:ext>
            </p:extLst>
          </p:nvPr>
        </p:nvGraphicFramePr>
        <p:xfrm>
          <a:off x="179511" y="980729"/>
          <a:ext cx="8640960" cy="5616619"/>
        </p:xfrm>
        <a:graphic>
          <a:graphicData uri="http://schemas.openxmlformats.org/drawingml/2006/table">
            <a:tbl>
              <a:tblPr/>
              <a:tblGrid>
                <a:gridCol w="1538402"/>
                <a:gridCol w="2085370"/>
                <a:gridCol w="1992853"/>
                <a:gridCol w="3024335"/>
              </a:tblGrid>
              <a:tr h="3018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구 분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사 내 용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 정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 소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83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</a:t>
                      </a:r>
                      <a:r>
                        <a:rPr lang="en-US" altLang="ko-KR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․</a:t>
                      </a: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폐회식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모의개회식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4/12(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회 식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 회 식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4/15(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17:00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34666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 기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참가신청마감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3/15(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15:00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도체육회운영부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장애인부 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도장애인체육회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사전열람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3/19(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～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3/21(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수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도체육회관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열람확인서 제출 마감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3/23(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15:00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운영부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대표자회의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3/30(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14:00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도체육회관 세미나실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경 기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～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4/15(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 일원</a:t>
                      </a: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종목별경기장</a:t>
                      </a:r>
                      <a:r>
                        <a:rPr lang="en-US" altLang="ko-KR" sz="1600" dirty="0">
                          <a:solidFill>
                            <a:srgbClr val="FF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FF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72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 화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채화 및 봉송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4/12(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08:00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삼성혈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채화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도일주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안 치 식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4/12(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목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17:30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제주시청 앞 마당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출 발 식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18:30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1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점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화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개회식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20:50(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예정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성화대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68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문화축제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어린이 사생대회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4/15(</a:t>
                      </a:r>
                      <a:r>
                        <a:rPr lang="ko-KR" altLang="en-US" sz="16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토</a:t>
                      </a:r>
                      <a:r>
                        <a:rPr lang="en-US" altLang="ko-KR" sz="16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r>
                        <a:rPr lang="en-US" altLang="ko-KR" sz="12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10:00~14:00</a:t>
                      </a:r>
                      <a:endParaRPr lang="ko-KR" altLang="en-US" sz="12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일원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읍면동참여광장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~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4/15(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 광장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개최지 문화행사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및 부대 행사 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4/13(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~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4/15(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광장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524328" y="116632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n>
                  <a:solidFill>
                    <a:srgbClr val="BABAC4">
                      <a:alpha val="5000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「대회 개최 계획」</a:t>
            </a:r>
            <a:endParaRPr lang="ko-KR" altLang="en-US" b="1" dirty="0">
              <a:ln>
                <a:solidFill>
                  <a:srgbClr val="BABAC4">
                    <a:alpha val="5000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792088" cy="6480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320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 smtClean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7113</TotalTime>
  <Words>5021</Words>
  <Application>Microsoft Office PowerPoint</Application>
  <PresentationFormat>화면 슬라이드 쇼(4:3)</PresentationFormat>
  <Paragraphs>947</Paragraphs>
  <Slides>45</Slides>
  <Notes>43</Notes>
  <HiddenSlides>0</HiddenSlides>
  <MMClips>0</MMClips>
  <ScaleCrop>false</ScaleCrop>
  <HeadingPairs>
    <vt:vector size="6" baseType="variant">
      <vt:variant>
        <vt:lpstr>사용한 글꼴</vt:lpstr>
      </vt:variant>
      <vt:variant>
        <vt:i4>19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45</vt:i4>
      </vt:variant>
    </vt:vector>
  </HeadingPairs>
  <TitlesOfParts>
    <vt:vector size="65" baseType="lpstr">
      <vt:lpstr>HY견고딕</vt:lpstr>
      <vt:lpstr>HY동녘B</vt:lpstr>
      <vt:lpstr>HY동녘M</vt:lpstr>
      <vt:lpstr>HY수평선B</vt:lpstr>
      <vt:lpstr>HY얕은샘물M</vt:lpstr>
      <vt:lpstr>HY울릉도B</vt:lpstr>
      <vt:lpstr>HY헤드라인M</vt:lpstr>
      <vt:lpstr>MD솔체</vt:lpstr>
      <vt:lpstr>굴림</vt:lpstr>
      <vt:lpstr>굵은안상수체</vt:lpstr>
      <vt:lpstr>돋움</vt:lpstr>
      <vt:lpstr>맑은 고딕</vt:lpstr>
      <vt:lpstr>제주명조</vt:lpstr>
      <vt:lpstr>한양신명조</vt:lpstr>
      <vt:lpstr>휴먼모음T</vt:lpstr>
      <vt:lpstr>Arial</vt:lpstr>
      <vt:lpstr>Tw Cen MT</vt:lpstr>
      <vt:lpstr>Wingdings</vt:lpstr>
      <vt:lpstr>Wingdings 2</vt:lpstr>
      <vt:lpstr>가을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lg pc</dc:creator>
  <cp:lastModifiedBy>정찬식</cp:lastModifiedBy>
  <cp:revision>830</cp:revision>
  <cp:lastPrinted>2018-03-31T04:56:40Z</cp:lastPrinted>
  <dcterms:created xsi:type="dcterms:W3CDTF">2014-04-21T02:53:57Z</dcterms:created>
  <dcterms:modified xsi:type="dcterms:W3CDTF">2018-03-31T05:04:58Z</dcterms:modified>
</cp:coreProperties>
</file>